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7" r:id="rId2"/>
    <p:sldId id="291" r:id="rId3"/>
    <p:sldId id="298" r:id="rId4"/>
    <p:sldId id="321" r:id="rId5"/>
    <p:sldId id="299" r:id="rId6"/>
    <p:sldId id="300" r:id="rId7"/>
    <p:sldId id="301" r:id="rId8"/>
    <p:sldId id="302" r:id="rId9"/>
    <p:sldId id="303" r:id="rId10"/>
    <p:sldId id="304" r:id="rId11"/>
    <p:sldId id="305" r:id="rId12"/>
    <p:sldId id="306"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2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C57FB-C755-4B2A-A428-5B64A5B7E90B}" v="1" dt="2026-03-10T07:16:16.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9" autoAdjust="0"/>
    <p:restoredTop sz="93447" autoAdjust="0"/>
  </p:normalViewPr>
  <p:slideViewPr>
    <p:cSldViewPr snapToGrid="0">
      <p:cViewPr varScale="1">
        <p:scale>
          <a:sx n="78" d="100"/>
          <a:sy n="78" d="100"/>
        </p:scale>
        <p:origin x="113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m Al Qasimi" userId="4aeefba1-844c-49a4-826d-926ddf1cfd21" providerId="ADAL" clId="{EB92B33F-A47B-4F09-92B4-22A5E1A9DDC6}"/>
    <pc:docChg chg="custSel addSld delSld modSld delMainMaster modMainMaster">
      <pc:chgData name="Maram Al Qasimi" userId="4aeefba1-844c-49a4-826d-926ddf1cfd21" providerId="ADAL" clId="{EB92B33F-A47B-4F09-92B4-22A5E1A9DDC6}" dt="2026-03-10T07:29:25.997" v="70" actId="47"/>
      <pc:docMkLst>
        <pc:docMk/>
      </pc:docMkLst>
      <pc:sldChg chg="new del">
        <pc:chgData name="Maram Al Qasimi" userId="4aeefba1-844c-49a4-826d-926ddf1cfd21" providerId="ADAL" clId="{EB92B33F-A47B-4F09-92B4-22A5E1A9DDC6}" dt="2026-03-10T07:15:46.300" v="58" actId="47"/>
        <pc:sldMkLst>
          <pc:docMk/>
          <pc:sldMk cId="487720686" sldId="322"/>
        </pc:sldMkLst>
      </pc:sldChg>
      <pc:sldChg chg="addSp delSp modSp new del mod chgLayout">
        <pc:chgData name="Maram Al Qasimi" userId="4aeefba1-844c-49a4-826d-926ddf1cfd21" providerId="ADAL" clId="{EB92B33F-A47B-4F09-92B4-22A5E1A9DDC6}" dt="2026-03-10T07:29:25.997" v="70" actId="47"/>
        <pc:sldMkLst>
          <pc:docMk/>
          <pc:sldMk cId="3585057495" sldId="322"/>
        </pc:sldMkLst>
        <pc:spChg chg="del mod ord">
          <ac:chgData name="Maram Al Qasimi" userId="4aeefba1-844c-49a4-826d-926ddf1cfd21" providerId="ADAL" clId="{EB92B33F-A47B-4F09-92B4-22A5E1A9DDC6}" dt="2026-03-10T07:15:59.282" v="60" actId="700"/>
          <ac:spMkLst>
            <pc:docMk/>
            <pc:sldMk cId="3585057495" sldId="322"/>
            <ac:spMk id="2" creationId="{6AFC4BA3-1112-0C11-2BA8-75C8E21CAE2B}"/>
          </ac:spMkLst>
        </pc:spChg>
        <pc:spChg chg="del mod ord">
          <ac:chgData name="Maram Al Qasimi" userId="4aeefba1-844c-49a4-826d-926ddf1cfd21" providerId="ADAL" clId="{EB92B33F-A47B-4F09-92B4-22A5E1A9DDC6}" dt="2026-03-10T07:15:59.282" v="60" actId="700"/>
          <ac:spMkLst>
            <pc:docMk/>
            <pc:sldMk cId="3585057495" sldId="322"/>
            <ac:spMk id="3" creationId="{B16DC230-2922-5EB2-6B6A-88606D874159}"/>
          </ac:spMkLst>
        </pc:spChg>
        <pc:spChg chg="del">
          <ac:chgData name="Maram Al Qasimi" userId="4aeefba1-844c-49a4-826d-926ddf1cfd21" providerId="ADAL" clId="{EB92B33F-A47B-4F09-92B4-22A5E1A9DDC6}" dt="2026-03-10T07:15:59.282" v="60" actId="700"/>
          <ac:spMkLst>
            <pc:docMk/>
            <pc:sldMk cId="3585057495" sldId="322"/>
            <ac:spMk id="4" creationId="{0C4AAB46-B51F-328B-1171-A015D16FE4E4}"/>
          </ac:spMkLst>
        </pc:spChg>
        <pc:spChg chg="add del mod ord">
          <ac:chgData name="Maram Al Qasimi" userId="4aeefba1-844c-49a4-826d-926ddf1cfd21" providerId="ADAL" clId="{EB92B33F-A47B-4F09-92B4-22A5E1A9DDC6}" dt="2026-03-10T07:16:01.489" v="61" actId="478"/>
          <ac:spMkLst>
            <pc:docMk/>
            <pc:sldMk cId="3585057495" sldId="322"/>
            <ac:spMk id="5" creationId="{1C63ED6B-2288-E193-C403-7EFC270D36AB}"/>
          </ac:spMkLst>
        </pc:spChg>
        <pc:spChg chg="add del mod ord">
          <ac:chgData name="Maram Al Qasimi" userId="4aeefba1-844c-49a4-826d-926ddf1cfd21" providerId="ADAL" clId="{EB92B33F-A47B-4F09-92B4-22A5E1A9DDC6}" dt="2026-03-10T07:16:01.489" v="61" actId="478"/>
          <ac:spMkLst>
            <pc:docMk/>
            <pc:sldMk cId="3585057495" sldId="322"/>
            <ac:spMk id="6" creationId="{B24AA553-89D4-DB50-B9C7-652140CFB237}"/>
          </ac:spMkLst>
        </pc:spChg>
        <pc:spChg chg="add mod">
          <ac:chgData name="Maram Al Qasimi" userId="4aeefba1-844c-49a4-826d-926ddf1cfd21" providerId="ADAL" clId="{EB92B33F-A47B-4F09-92B4-22A5E1A9DDC6}" dt="2026-03-10T07:16:34.476" v="69" actId="1076"/>
          <ac:spMkLst>
            <pc:docMk/>
            <pc:sldMk cId="3585057495" sldId="322"/>
            <ac:spMk id="9" creationId="{269BDBE5-70F0-227F-55D2-A63F6F0E0319}"/>
          </ac:spMkLst>
        </pc:spChg>
        <pc:picChg chg="add mod">
          <ac:chgData name="Maram Al Qasimi" userId="4aeefba1-844c-49a4-826d-926ddf1cfd21" providerId="ADAL" clId="{EB92B33F-A47B-4F09-92B4-22A5E1A9DDC6}" dt="2026-03-10T07:16:02.303" v="63"/>
          <ac:picMkLst>
            <pc:docMk/>
            <pc:sldMk cId="3585057495" sldId="322"/>
            <ac:picMk id="8" creationId="{428F20F9-F66A-8FD0-3F42-C67FFDD21C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64A0B-B576-4E77-AC06-89E5BB37C0DC}"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7CA1E-A361-4F11-BAE9-01AF7892AE6F}" type="slidenum">
              <a:rPr lang="en-US" smtClean="0"/>
              <a:t>‹#›</a:t>
            </a:fld>
            <a:endParaRPr lang="en-US"/>
          </a:p>
        </p:txBody>
      </p:sp>
    </p:spTree>
    <p:extLst>
      <p:ext uri="{BB962C8B-B14F-4D97-AF65-F5344CB8AC3E}">
        <p14:creationId xmlns:p14="http://schemas.microsoft.com/office/powerpoint/2010/main" val="799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2</a:t>
            </a:fld>
            <a:endParaRPr lang="en-US"/>
          </a:p>
        </p:txBody>
      </p:sp>
    </p:spTree>
    <p:extLst>
      <p:ext uri="{BB962C8B-B14F-4D97-AF65-F5344CB8AC3E}">
        <p14:creationId xmlns:p14="http://schemas.microsoft.com/office/powerpoint/2010/main" val="5690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22</a:t>
            </a:fld>
            <a:endParaRPr lang="en-US"/>
          </a:p>
        </p:txBody>
      </p:sp>
    </p:spTree>
    <p:extLst>
      <p:ext uri="{BB962C8B-B14F-4D97-AF65-F5344CB8AC3E}">
        <p14:creationId xmlns:p14="http://schemas.microsoft.com/office/powerpoint/2010/main" val="208154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https://www.youtube.com/watch?v=i-IfzeG1aC4</a:t>
            </a:r>
          </a:p>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23</a:t>
            </a:fld>
            <a:endParaRPr lang="en-US"/>
          </a:p>
        </p:txBody>
      </p:sp>
    </p:spTree>
    <p:extLst>
      <p:ext uri="{BB962C8B-B14F-4D97-AF65-F5344CB8AC3E}">
        <p14:creationId xmlns:p14="http://schemas.microsoft.com/office/powerpoint/2010/main" val="199727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grew up in London, my parents were in the Army so we travelled a lot. The area of London where we lived was very multi-cultural so both these experiences gave me an insight into other countries and cultures. </a:t>
            </a:r>
          </a:p>
          <a:p>
            <a:endParaRPr lang="en-GB" dirty="0"/>
          </a:p>
          <a:p>
            <a:r>
              <a:rPr lang="en-GB" dirty="0"/>
              <a:t>When I was 3, I met my best friend Megan who soon had a cousin called Olivia. </a:t>
            </a:r>
          </a:p>
          <a:p>
            <a:r>
              <a:rPr lang="en-GB" dirty="0"/>
              <a:t>Olivia was born with a rare syndrome called William’s Syndrome. She loved music and was very loving and friendly but her understanding was very delayed and although she had quite good speech, it was on her terms, she found it difficult to answer a direct question. Olivia had some challenges and was delayed in a number areas of development. Most importantly, she was a very happy and fun loving person, always singing and dancing. </a:t>
            </a:r>
          </a:p>
          <a:p>
            <a:endParaRPr lang="en-GB" dirty="0"/>
          </a:p>
          <a:p>
            <a:r>
              <a:rPr lang="en-GB" dirty="0"/>
              <a:t>Rightly so Olivia’s mum wanted Olivia to access everything Megan and I did, so Olivia did! She came horse riding, ice skating and bowling with us. There were always adaptations to help Olivia to have as much fun as us. For example, when we went bowling the bumpers would be put up and a ramp was used to help Olivia with the weight of the bowling bowl. </a:t>
            </a:r>
          </a:p>
          <a:p>
            <a:endParaRPr lang="en-GB" dirty="0"/>
          </a:p>
          <a:p>
            <a:r>
              <a:rPr lang="en-GB" dirty="0"/>
              <a:t>Once again something was added to my toolkit that helps me to do my job today, I was learning and am still learning about how to make education and life inclusive. </a:t>
            </a:r>
          </a:p>
          <a:p>
            <a:endParaRPr lang="en-GB" dirty="0"/>
          </a:p>
          <a:p>
            <a:r>
              <a:rPr lang="en-GB" dirty="0"/>
              <a:t>I always knew I wanted to work with children, right from an early age, I would help look after the younger children at playtime at Primary School and when Megan and I were older enough we would volunteer at the holiday clubs for children with special needs where  Olivia went for fun in the holidays. </a:t>
            </a:r>
          </a:p>
          <a:p>
            <a:endParaRPr lang="en-GB" dirty="0"/>
          </a:p>
          <a:p>
            <a:r>
              <a:rPr lang="en-GB" dirty="0"/>
              <a:t>I always knew that working with children was my vocation. I went to university and became a teacher always with the passion for early years education and special educational needs. After 10 years of teaching I went to work in Children’s centres, which was for families. Part of this role was to support families, schools and nurseries to understand how high quality education and care helped children to thrive. I then qualified as an Early Years Inspector, working for Ofsted, inspecting early years childminders and nurseries. For over 10 years now I have been an Early Years Consultant working in the U.K and internationally. </a:t>
            </a:r>
          </a:p>
          <a:p>
            <a:endParaRPr lang="en-GB" dirty="0"/>
          </a:p>
          <a:p>
            <a:r>
              <a:rPr lang="en-GB" dirty="0"/>
              <a:t>We all have different tools and experiences in our tool box and we add to our toll boxes all the time but it is really important never to assume it is full or tools do not need replacing or improving. We don’t know what we don’t know! </a:t>
            </a:r>
          </a:p>
          <a:p>
            <a:endParaRPr lang="en-GB" dirty="0"/>
          </a:p>
          <a:p>
            <a:r>
              <a:rPr lang="en-GB" dirty="0"/>
              <a:t>I wish the 21 old me knew what I now know about special needs, high quality teaching and education and children’s behaviour. </a:t>
            </a:r>
          </a:p>
          <a:p>
            <a:endParaRPr lang="en-GB" dirty="0"/>
          </a:p>
          <a:p>
            <a:r>
              <a:rPr lang="en-GB" dirty="0"/>
              <a:t>Today, I hope to add to your toolkit!</a:t>
            </a:r>
          </a:p>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3</a:t>
            </a:fld>
            <a:endParaRPr lang="en-US"/>
          </a:p>
        </p:txBody>
      </p:sp>
    </p:spTree>
    <p:extLst>
      <p:ext uri="{BB962C8B-B14F-4D97-AF65-F5344CB8AC3E}">
        <p14:creationId xmlns:p14="http://schemas.microsoft.com/office/powerpoint/2010/main" val="405399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4</a:t>
            </a:fld>
            <a:endParaRPr lang="en-US"/>
          </a:p>
        </p:txBody>
      </p:sp>
    </p:spTree>
    <p:extLst>
      <p:ext uri="{BB962C8B-B14F-4D97-AF65-F5344CB8AC3E}">
        <p14:creationId xmlns:p14="http://schemas.microsoft.com/office/powerpoint/2010/main" val="113258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with the person next to you, why do you think children skip?</a:t>
            </a:r>
          </a:p>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5</a:t>
            </a:fld>
            <a:endParaRPr lang="en-US"/>
          </a:p>
        </p:txBody>
      </p:sp>
    </p:spTree>
    <p:extLst>
      <p:ext uri="{BB962C8B-B14F-4D97-AF65-F5344CB8AC3E}">
        <p14:creationId xmlns:p14="http://schemas.microsoft.com/office/powerpoint/2010/main" val="122423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8</a:t>
            </a:fld>
            <a:endParaRPr lang="en-US"/>
          </a:p>
        </p:txBody>
      </p:sp>
    </p:spTree>
    <p:extLst>
      <p:ext uri="{BB962C8B-B14F-4D97-AF65-F5344CB8AC3E}">
        <p14:creationId xmlns:p14="http://schemas.microsoft.com/office/powerpoint/2010/main" val="158411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Physical play </a:t>
            </a:r>
          </a:p>
          <a:p>
            <a:r>
              <a:rPr lang="en-US" dirty="0"/>
              <a:t>Watch Why do children take risks in their play?</a:t>
            </a:r>
            <a:endParaRPr lang="en-GB" dirty="0"/>
          </a:p>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9</a:t>
            </a:fld>
            <a:endParaRPr lang="en-US"/>
          </a:p>
        </p:txBody>
      </p:sp>
    </p:spTree>
    <p:extLst>
      <p:ext uri="{BB962C8B-B14F-4D97-AF65-F5344CB8AC3E}">
        <p14:creationId xmlns:p14="http://schemas.microsoft.com/office/powerpoint/2010/main" val="24994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14</a:t>
            </a:fld>
            <a:endParaRPr lang="en-US"/>
          </a:p>
        </p:txBody>
      </p:sp>
    </p:spTree>
    <p:extLst>
      <p:ext uri="{BB962C8B-B14F-4D97-AF65-F5344CB8AC3E}">
        <p14:creationId xmlns:p14="http://schemas.microsoft.com/office/powerpoint/2010/main" val="309029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example of Ethan – painting and Oscar </a:t>
            </a:r>
          </a:p>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15</a:t>
            </a:fld>
            <a:endParaRPr lang="en-US"/>
          </a:p>
        </p:txBody>
      </p:sp>
    </p:spTree>
    <p:extLst>
      <p:ext uri="{BB962C8B-B14F-4D97-AF65-F5344CB8AC3E}">
        <p14:creationId xmlns:p14="http://schemas.microsoft.com/office/powerpoint/2010/main" val="131865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Water, sand, small world, construction, painting, mark making, messy play, role play, playdough/malleable , books, maths is everywhere</a:t>
            </a:r>
          </a:p>
          <a:p>
            <a:endParaRPr lang="en-GB" dirty="0"/>
          </a:p>
        </p:txBody>
      </p:sp>
      <p:sp>
        <p:nvSpPr>
          <p:cNvPr id="4" name="Slide Number Placeholder 3"/>
          <p:cNvSpPr>
            <a:spLocks noGrp="1"/>
          </p:cNvSpPr>
          <p:nvPr>
            <p:ph type="sldNum" sz="quarter" idx="5"/>
          </p:nvPr>
        </p:nvSpPr>
        <p:spPr/>
        <p:txBody>
          <a:bodyPr/>
          <a:lstStyle/>
          <a:p>
            <a:fld id="{12E7CA1E-A361-4F11-BAE9-01AF7892AE6F}" type="slidenum">
              <a:rPr lang="en-US" smtClean="0"/>
              <a:t>17</a:t>
            </a:fld>
            <a:endParaRPr lang="en-US"/>
          </a:p>
        </p:txBody>
      </p:sp>
    </p:spTree>
    <p:extLst>
      <p:ext uri="{BB962C8B-B14F-4D97-AF65-F5344CB8AC3E}">
        <p14:creationId xmlns:p14="http://schemas.microsoft.com/office/powerpoint/2010/main" val="1078118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37037B-FB1B-FA6D-C376-68060BDE3DC6}"/>
              </a:ext>
            </a:extLst>
          </p:cNvPr>
          <p:cNvSpPr/>
          <p:nvPr/>
        </p:nvSpPr>
        <p:spPr>
          <a:xfrm>
            <a:off x="1" y="1179871"/>
            <a:ext cx="12192000" cy="5681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BH" dirty="0"/>
          </a:p>
        </p:txBody>
      </p:sp>
      <p:sp>
        <p:nvSpPr>
          <p:cNvPr id="4" name="Date Placeholder 3">
            <a:extLst>
              <a:ext uri="{FF2B5EF4-FFF2-40B4-BE49-F238E27FC236}">
                <a16:creationId xmlns:a16="http://schemas.microsoft.com/office/drawing/2014/main" id="{17956F75-0AFF-A65A-29DC-90C2E7A27990}"/>
              </a:ext>
            </a:extLst>
          </p:cNvPr>
          <p:cNvSpPr>
            <a:spLocks noGrp="1"/>
          </p:cNvSpPr>
          <p:nvPr>
            <p:ph type="dt" sz="half" idx="10"/>
          </p:nvPr>
        </p:nvSpPr>
        <p:spPr/>
        <p:txBody>
          <a:bodyPr/>
          <a:lstStyle/>
          <a:p>
            <a:fld id="{69925247-FC09-4B81-BA14-177860E86E92}" type="datetimeFigureOut">
              <a:rPr lang="en-GB" smtClean="0"/>
              <a:t>10/03/2026</a:t>
            </a:fld>
            <a:endParaRPr lang="en-GB"/>
          </a:p>
        </p:txBody>
      </p:sp>
      <p:sp>
        <p:nvSpPr>
          <p:cNvPr id="5" name="Footer Placeholder 4">
            <a:extLst>
              <a:ext uri="{FF2B5EF4-FFF2-40B4-BE49-F238E27FC236}">
                <a16:creationId xmlns:a16="http://schemas.microsoft.com/office/drawing/2014/main" id="{27B542FA-70DD-24A3-E9F2-114DE1DD2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47B8E-8D9F-0DDE-D372-483787123BC0}"/>
              </a:ext>
            </a:extLst>
          </p:cNvPr>
          <p:cNvSpPr>
            <a:spLocks noGrp="1"/>
          </p:cNvSpPr>
          <p:nvPr>
            <p:ph type="sldNum" sz="quarter" idx="12"/>
          </p:nvPr>
        </p:nvSpPr>
        <p:spPr/>
        <p:txBody>
          <a:bodyPr/>
          <a:lstStyle/>
          <a:p>
            <a:fld id="{B2936290-DD35-48D4-91DD-D3AA215850AB}" type="slidenum">
              <a:rPr lang="en-GB" smtClean="0"/>
              <a:t>‹#›</a:t>
            </a:fld>
            <a:endParaRPr lang="en-GB"/>
          </a:p>
        </p:txBody>
      </p:sp>
      <p:sp>
        <p:nvSpPr>
          <p:cNvPr id="13" name="Rectangle 12">
            <a:extLst>
              <a:ext uri="{FF2B5EF4-FFF2-40B4-BE49-F238E27FC236}">
                <a16:creationId xmlns:a16="http://schemas.microsoft.com/office/drawing/2014/main" id="{D7F1F9B1-3E0D-1D03-EBFC-C5A1E2895B83}"/>
              </a:ext>
            </a:extLst>
          </p:cNvPr>
          <p:cNvSpPr/>
          <p:nvPr userDrawn="1"/>
        </p:nvSpPr>
        <p:spPr>
          <a:xfrm>
            <a:off x="-1" y="6611428"/>
            <a:ext cx="12192000" cy="246572"/>
          </a:xfrm>
          <a:prstGeom prst="rect">
            <a:avLst/>
          </a:prstGeom>
          <a:solidFill>
            <a:srgbClr val="FCD24F"/>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6" descr="شعار وزارة التربية والتعليم | Ministry of Education Logo">
            <a:extLst>
              <a:ext uri="{FF2B5EF4-FFF2-40B4-BE49-F238E27FC236}">
                <a16:creationId xmlns:a16="http://schemas.microsoft.com/office/drawing/2014/main" id="{F07953DA-4509-3ADB-5BC2-A8DC73E313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a:fillRect/>
          </a:stretch>
        </p:blipFill>
        <p:spPr bwMode="auto">
          <a:xfrm>
            <a:off x="280583" y="285688"/>
            <a:ext cx="716888" cy="753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شعار كلية البحرين للمعلمين PNG بجودة عالية 2025 - ويكي البحرين">
            <a:extLst>
              <a:ext uri="{FF2B5EF4-FFF2-40B4-BE49-F238E27FC236}">
                <a16:creationId xmlns:a16="http://schemas.microsoft.com/office/drawing/2014/main" id="{94713935-7501-53AC-240B-A0E0FBB8F36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6269" t="2238" r="25976" b="5224"/>
          <a:stretch>
            <a:fillRect/>
          </a:stretch>
        </p:blipFill>
        <p:spPr bwMode="auto">
          <a:xfrm>
            <a:off x="2891127" y="285688"/>
            <a:ext cx="670027" cy="723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ogo with colorful circle and text&#10;&#10;AI-generated content may be incorrect.">
            <a:extLst>
              <a:ext uri="{FF2B5EF4-FFF2-40B4-BE49-F238E27FC236}">
                <a16:creationId xmlns:a16="http://schemas.microsoft.com/office/drawing/2014/main" id="{DC24B79F-2C26-A45F-A250-7D4035B62E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5330" y="419550"/>
            <a:ext cx="1257938" cy="594693"/>
          </a:xfrm>
          <a:prstGeom prst="rect">
            <a:avLst/>
          </a:prstGeom>
        </p:spPr>
      </p:pic>
      <p:sp>
        <p:nvSpPr>
          <p:cNvPr id="10" name="Title 1">
            <a:extLst>
              <a:ext uri="{FF2B5EF4-FFF2-40B4-BE49-F238E27FC236}">
                <a16:creationId xmlns:a16="http://schemas.microsoft.com/office/drawing/2014/main" id="{38095970-8B10-2B2F-1AB7-F182DF4E27F8}"/>
              </a:ext>
            </a:extLst>
          </p:cNvPr>
          <p:cNvSpPr>
            <a:spLocks noGrp="1"/>
          </p:cNvSpPr>
          <p:nvPr>
            <p:ph type="ctrTitle"/>
          </p:nvPr>
        </p:nvSpPr>
        <p:spPr>
          <a:xfrm>
            <a:off x="621102" y="2697201"/>
            <a:ext cx="10620555" cy="1140305"/>
          </a:xfrm>
        </p:spPr>
        <p:txBody>
          <a:bodyPr anchor="b">
            <a:normAutofit/>
          </a:bodyPr>
          <a:lstStyle>
            <a:lvl1pPr algn="l" rtl="0">
              <a:defRPr sz="4000" b="1" i="0">
                <a:solidFill>
                  <a:schemeClr val="bg1"/>
                </a:solidFill>
                <a:latin typeface="Graphik Arabic Bold" pitchFamily="2" charset="-78"/>
                <a:cs typeface="Graphik Arabic Bold" pitchFamily="2" charset="-78"/>
              </a:defRPr>
            </a:lvl1pPr>
          </a:lstStyle>
          <a:p>
            <a:r>
              <a:rPr lang="en-US" dirty="0"/>
              <a:t>Click to edit Master title style</a:t>
            </a:r>
          </a:p>
        </p:txBody>
      </p:sp>
      <p:sp>
        <p:nvSpPr>
          <p:cNvPr id="11" name="Subtitle 2">
            <a:extLst>
              <a:ext uri="{FF2B5EF4-FFF2-40B4-BE49-F238E27FC236}">
                <a16:creationId xmlns:a16="http://schemas.microsoft.com/office/drawing/2014/main" id="{A6C398E3-0AF3-71BB-5CE6-338CCC8E9810}"/>
              </a:ext>
            </a:extLst>
          </p:cNvPr>
          <p:cNvSpPr>
            <a:spLocks noGrp="1"/>
          </p:cNvSpPr>
          <p:nvPr>
            <p:ph type="subTitle" idx="1"/>
          </p:nvPr>
        </p:nvSpPr>
        <p:spPr>
          <a:xfrm>
            <a:off x="621102" y="3978632"/>
            <a:ext cx="10732698" cy="580344"/>
          </a:xfrm>
        </p:spPr>
        <p:txBody>
          <a:bodyPr/>
          <a:lstStyle>
            <a:lvl1pPr marL="0" indent="0" algn="l" rtl="0">
              <a:buNone/>
              <a:defRPr sz="2400" b="0" i="0">
                <a:solidFill>
                  <a:schemeClr val="bg1"/>
                </a:solidFill>
                <a:latin typeface="Graphik Arabic Regular" pitchFamily="2" charset="-78"/>
                <a:cs typeface="Graphik Arabic Regular"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306785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Blue">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1EF4CB-C43B-3693-8E88-2506E6FBD697}"/>
              </a:ext>
            </a:extLst>
          </p:cNvPr>
          <p:cNvSpPr/>
          <p:nvPr/>
        </p:nvSpPr>
        <p:spPr>
          <a:xfrm>
            <a:off x="0" y="4267200"/>
            <a:ext cx="12192000" cy="2590800"/>
          </a:xfrm>
          <a:prstGeom prst="rect">
            <a:avLst/>
          </a:prstGeom>
          <a:solidFill>
            <a:schemeClr val="accent2"/>
          </a:solidFill>
          <a:ln w="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H"/>
          </a:p>
        </p:txBody>
      </p:sp>
      <p:sp>
        <p:nvSpPr>
          <p:cNvPr id="11" name="Title 1">
            <a:extLst>
              <a:ext uri="{FF2B5EF4-FFF2-40B4-BE49-F238E27FC236}">
                <a16:creationId xmlns:a16="http://schemas.microsoft.com/office/drawing/2014/main" id="{8EFC5020-845C-5A10-880F-4E6D584135FF}"/>
              </a:ext>
            </a:extLst>
          </p:cNvPr>
          <p:cNvSpPr>
            <a:spLocks noGrp="1"/>
          </p:cNvSpPr>
          <p:nvPr>
            <p:ph type="ctrTitle"/>
          </p:nvPr>
        </p:nvSpPr>
        <p:spPr>
          <a:xfrm>
            <a:off x="651232" y="4699316"/>
            <a:ext cx="9977519" cy="1140305"/>
          </a:xfrm>
          <a:prstGeom prst="rect">
            <a:avLst/>
          </a:prstGeom>
        </p:spPr>
        <p:txBody>
          <a:bodyPr anchor="b">
            <a:normAutofit/>
          </a:bodyPr>
          <a:lstStyle>
            <a:lvl1pPr algn="l">
              <a:defRPr sz="4500" b="1" i="0">
                <a:solidFill>
                  <a:schemeClr val="tx1"/>
                </a:solidFill>
                <a:latin typeface="Graphik" panose="020B0503030202060203" pitchFamily="34" charset="77"/>
                <a:cs typeface="Graphik Arabic Bold" pitchFamily="2" charset="-78"/>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09E063E9-3FBA-AB7B-27EA-C6846E462534}"/>
              </a:ext>
            </a:extLst>
          </p:cNvPr>
          <p:cNvSpPr>
            <a:spLocks noGrp="1"/>
          </p:cNvSpPr>
          <p:nvPr>
            <p:ph type="subTitle" idx="1"/>
          </p:nvPr>
        </p:nvSpPr>
        <p:spPr>
          <a:xfrm>
            <a:off x="651232" y="5864678"/>
            <a:ext cx="9977519" cy="527585"/>
          </a:xfrm>
          <a:prstGeom prst="rect">
            <a:avLst/>
          </a:prstGeom>
        </p:spPr>
        <p:txBody>
          <a:bodyPr/>
          <a:lstStyle>
            <a:lvl1pPr marL="0" indent="0" algn="l">
              <a:buNone/>
              <a:defRPr sz="2400" b="0" i="0">
                <a:solidFill>
                  <a:schemeClr val="tx1"/>
                </a:solidFill>
                <a:latin typeface="Graphik" panose="020B0503030202060203" pitchFamily="34" charset="77"/>
                <a:cs typeface="Graphik Arabic Regular"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Picture Placeholder 2">
            <a:extLst>
              <a:ext uri="{FF2B5EF4-FFF2-40B4-BE49-F238E27FC236}">
                <a16:creationId xmlns:a16="http://schemas.microsoft.com/office/drawing/2014/main" id="{2DFE2950-6B77-C52F-4F86-7AA63AA85B75}"/>
              </a:ext>
            </a:extLst>
          </p:cNvPr>
          <p:cNvSpPr>
            <a:spLocks noGrp="1"/>
          </p:cNvSpPr>
          <p:nvPr>
            <p:ph type="pic" sz="quarter" idx="10"/>
          </p:nvPr>
        </p:nvSpPr>
        <p:spPr>
          <a:xfrm>
            <a:off x="0" y="0"/>
            <a:ext cx="12192000" cy="4267200"/>
          </a:xfrm>
          <a:prstGeom prst="rect">
            <a:avLst/>
          </a:prstGeom>
        </p:spPr>
        <p:txBody>
          <a:bodyPr/>
          <a:lstStyle/>
          <a:p>
            <a:r>
              <a:rPr lang="en-US"/>
              <a:t>Click icon to add picture</a:t>
            </a:r>
            <a:endParaRPr lang="en-BH"/>
          </a:p>
        </p:txBody>
      </p:sp>
      <p:sp>
        <p:nvSpPr>
          <p:cNvPr id="2" name="Rectangle 1">
            <a:extLst>
              <a:ext uri="{FF2B5EF4-FFF2-40B4-BE49-F238E27FC236}">
                <a16:creationId xmlns:a16="http://schemas.microsoft.com/office/drawing/2014/main" id="{65408378-76D6-228F-9230-DC842A03D537}"/>
              </a:ext>
            </a:extLst>
          </p:cNvPr>
          <p:cNvSpPr/>
          <p:nvPr userDrawn="1"/>
        </p:nvSpPr>
        <p:spPr>
          <a:xfrm>
            <a:off x="0" y="6611428"/>
            <a:ext cx="12192000" cy="246572"/>
          </a:xfrm>
          <a:prstGeom prst="rect">
            <a:avLst/>
          </a:prstGeom>
          <a:solidFill>
            <a:srgbClr val="FCD24F"/>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021337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461"/>
        <p:cNvGrpSpPr/>
        <p:nvPr/>
      </p:nvGrpSpPr>
      <p:grpSpPr>
        <a:xfrm>
          <a:off x="0" y="0"/>
          <a:ext cx="0" cy="0"/>
          <a:chOff x="0" y="0"/>
          <a:chExt cx="0" cy="0"/>
        </a:xfrm>
      </p:grpSpPr>
      <p:sp>
        <p:nvSpPr>
          <p:cNvPr id="2" name="Title 1">
            <a:extLst>
              <a:ext uri="{FF2B5EF4-FFF2-40B4-BE49-F238E27FC236}">
                <a16:creationId xmlns:a16="http://schemas.microsoft.com/office/drawing/2014/main" id="{7F31473E-D7BC-D661-FD2A-DC6B6B281735}"/>
              </a:ext>
            </a:extLst>
          </p:cNvPr>
          <p:cNvSpPr>
            <a:spLocks noGrp="1"/>
          </p:cNvSpPr>
          <p:nvPr>
            <p:ph type="title"/>
          </p:nvPr>
        </p:nvSpPr>
        <p:spPr>
          <a:xfrm>
            <a:off x="3907765" y="545003"/>
            <a:ext cx="7834085" cy="465214"/>
          </a:xfrm>
          <a:prstGeom prst="rect">
            <a:avLst/>
          </a:prstGeom>
        </p:spPr>
        <p:txBody>
          <a:bodyPr>
            <a:normAutofit/>
          </a:bodyPr>
          <a:lstStyle>
            <a:lvl1pPr algn="r" rtl="1">
              <a:defRPr sz="2200" b="1" i="0">
                <a:solidFill>
                  <a:schemeClr val="accent2"/>
                </a:solidFill>
                <a:latin typeface="GRAPHIK-SEMIBOLD" panose="020B0503030202060203" pitchFamily="34" charset="77"/>
              </a:defRPr>
            </a:lvl1pPr>
          </a:lstStyle>
          <a:p>
            <a:r>
              <a:rPr lang="en-US" dirty="0"/>
              <a:t>Click to edit Master title style</a:t>
            </a:r>
          </a:p>
        </p:txBody>
      </p:sp>
      <p:sp>
        <p:nvSpPr>
          <p:cNvPr id="3" name="Title 1">
            <a:extLst>
              <a:ext uri="{FF2B5EF4-FFF2-40B4-BE49-F238E27FC236}">
                <a16:creationId xmlns:a16="http://schemas.microsoft.com/office/drawing/2014/main" id="{45011BA5-891F-2104-A7DB-F37F78CFCDB0}"/>
              </a:ext>
            </a:extLst>
          </p:cNvPr>
          <p:cNvSpPr txBox="1">
            <a:spLocks/>
          </p:cNvSpPr>
          <p:nvPr/>
        </p:nvSpPr>
        <p:spPr>
          <a:xfrm>
            <a:off x="349859" y="229572"/>
            <a:ext cx="2444126" cy="22665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0" dirty="0">
                <a:solidFill>
                  <a:schemeClr val="bg1">
                    <a:lumMod val="50000"/>
                  </a:schemeClr>
                </a:solidFill>
                <a:effectLst/>
                <a:latin typeface="Graphik" panose="020B0503030202060203" pitchFamily="34" charset="77"/>
              </a:rPr>
              <a:t>Play to Learn Forum</a:t>
            </a:r>
            <a:endParaRPr lang="en-US" sz="800" b="0" dirty="0">
              <a:solidFill>
                <a:schemeClr val="bg1">
                  <a:lumMod val="50000"/>
                </a:schemeClr>
              </a:solidFill>
            </a:endParaRPr>
          </a:p>
        </p:txBody>
      </p:sp>
      <p:sp>
        <p:nvSpPr>
          <p:cNvPr id="4" name="Title 1">
            <a:extLst>
              <a:ext uri="{FF2B5EF4-FFF2-40B4-BE49-F238E27FC236}">
                <a16:creationId xmlns:a16="http://schemas.microsoft.com/office/drawing/2014/main" id="{5096465D-E5C6-F619-E249-234BAFD87CBD}"/>
              </a:ext>
            </a:extLst>
          </p:cNvPr>
          <p:cNvSpPr txBox="1">
            <a:spLocks/>
          </p:cNvSpPr>
          <p:nvPr/>
        </p:nvSpPr>
        <p:spPr>
          <a:xfrm>
            <a:off x="9412120" y="212442"/>
            <a:ext cx="2444126" cy="22665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000" b="0" i="0" dirty="0">
                <a:solidFill>
                  <a:schemeClr val="bg1">
                    <a:lumMod val="50000"/>
                  </a:schemeClr>
                </a:solidFill>
                <a:effectLst/>
                <a:latin typeface="Graphik Arabic Regular" pitchFamily="2" charset="-78"/>
                <a:cs typeface="Graphik Arabic Regular" pitchFamily="2" charset="-78"/>
              </a:rPr>
              <a:t>ملتقى نلعب لنتعلم</a:t>
            </a:r>
            <a:endParaRPr lang="ar-BH" sz="500" b="0" i="0" dirty="0">
              <a:solidFill>
                <a:schemeClr val="bg1">
                  <a:lumMod val="50000"/>
                </a:schemeClr>
              </a:solidFill>
              <a:latin typeface="Graphik Arabic Regular" pitchFamily="2" charset="-78"/>
              <a:cs typeface="Graphik Arabic Regular" pitchFamily="2" charset="-78"/>
            </a:endParaRPr>
          </a:p>
        </p:txBody>
      </p:sp>
      <p:cxnSp>
        <p:nvCxnSpPr>
          <p:cNvPr id="5" name="Straight Connector 4">
            <a:extLst>
              <a:ext uri="{FF2B5EF4-FFF2-40B4-BE49-F238E27FC236}">
                <a16:creationId xmlns:a16="http://schemas.microsoft.com/office/drawing/2014/main" id="{5A918026-7D7F-933C-1034-627318EEA547}"/>
              </a:ext>
            </a:extLst>
          </p:cNvPr>
          <p:cNvCxnSpPr>
            <a:cxnSpLocks/>
          </p:cNvCxnSpPr>
          <p:nvPr/>
        </p:nvCxnSpPr>
        <p:spPr>
          <a:xfrm>
            <a:off x="431808" y="470897"/>
            <a:ext cx="11328385"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85061556-F505-1779-C1DA-89F55C0B57D4}"/>
              </a:ext>
            </a:extLst>
          </p:cNvPr>
          <p:cNvSpPr/>
          <p:nvPr/>
        </p:nvSpPr>
        <p:spPr>
          <a:xfrm>
            <a:off x="1" y="6705602"/>
            <a:ext cx="12192000" cy="1555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BH"/>
          </a:p>
        </p:txBody>
      </p:sp>
      <p:sp>
        <p:nvSpPr>
          <p:cNvPr id="10" name="Subtitle 2">
            <a:extLst>
              <a:ext uri="{FF2B5EF4-FFF2-40B4-BE49-F238E27FC236}">
                <a16:creationId xmlns:a16="http://schemas.microsoft.com/office/drawing/2014/main" id="{D56020DC-45B1-BDD4-9253-6DA85633CA1C}"/>
              </a:ext>
            </a:extLst>
          </p:cNvPr>
          <p:cNvSpPr>
            <a:spLocks noGrp="1"/>
          </p:cNvSpPr>
          <p:nvPr>
            <p:ph type="subTitle" idx="1"/>
          </p:nvPr>
        </p:nvSpPr>
        <p:spPr>
          <a:xfrm>
            <a:off x="1733909" y="1038081"/>
            <a:ext cx="10007941" cy="1407933"/>
          </a:xfrm>
          <a:prstGeom prst="rect">
            <a:avLst/>
          </a:prstGeom>
        </p:spPr>
        <p:txBody>
          <a:bodyPr>
            <a:normAutofit/>
          </a:bodyPr>
          <a:lstStyle>
            <a:lvl1pPr marL="0" indent="0" algn="r" rtl="1">
              <a:lnSpc>
                <a:spcPct val="100000"/>
              </a:lnSpc>
              <a:buNone/>
              <a:defRPr lang="en-US" sz="1050" kern="1200" dirty="0">
                <a:solidFill>
                  <a:srgbClr val="2C2F3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12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reserve="1">
  <p:cSld name="1_Title only 1">
    <p:spTree>
      <p:nvGrpSpPr>
        <p:cNvPr id="1" name="Shape 461"/>
        <p:cNvGrpSpPr/>
        <p:nvPr/>
      </p:nvGrpSpPr>
      <p:grpSpPr>
        <a:xfrm>
          <a:off x="0" y="0"/>
          <a:ext cx="0" cy="0"/>
          <a:chOff x="0" y="0"/>
          <a:chExt cx="0" cy="0"/>
        </a:xfrm>
      </p:grpSpPr>
      <p:sp>
        <p:nvSpPr>
          <p:cNvPr id="2" name="Title 1">
            <a:extLst>
              <a:ext uri="{FF2B5EF4-FFF2-40B4-BE49-F238E27FC236}">
                <a16:creationId xmlns:a16="http://schemas.microsoft.com/office/drawing/2014/main" id="{7F31473E-D7BC-D661-FD2A-DC6B6B281735}"/>
              </a:ext>
            </a:extLst>
          </p:cNvPr>
          <p:cNvSpPr>
            <a:spLocks noGrp="1"/>
          </p:cNvSpPr>
          <p:nvPr>
            <p:ph type="title"/>
          </p:nvPr>
        </p:nvSpPr>
        <p:spPr>
          <a:xfrm>
            <a:off x="431809" y="545003"/>
            <a:ext cx="8634553" cy="465214"/>
          </a:xfrm>
          <a:prstGeom prst="rect">
            <a:avLst/>
          </a:prstGeom>
        </p:spPr>
        <p:txBody>
          <a:bodyPr>
            <a:normAutofit/>
          </a:bodyPr>
          <a:lstStyle>
            <a:lvl1pPr algn="l" rtl="0">
              <a:defRPr sz="2200" b="1" i="0">
                <a:solidFill>
                  <a:schemeClr val="accent2"/>
                </a:solidFill>
                <a:latin typeface="GRAPHIK-SEMIBOLD" panose="020B0503030202060203" pitchFamily="34" charset="77"/>
              </a:defRPr>
            </a:lvl1pPr>
          </a:lstStyle>
          <a:p>
            <a:r>
              <a:rPr lang="en-US" dirty="0"/>
              <a:t>Click to edit Master title style</a:t>
            </a:r>
          </a:p>
        </p:txBody>
      </p:sp>
      <p:sp>
        <p:nvSpPr>
          <p:cNvPr id="3" name="Title 1">
            <a:extLst>
              <a:ext uri="{FF2B5EF4-FFF2-40B4-BE49-F238E27FC236}">
                <a16:creationId xmlns:a16="http://schemas.microsoft.com/office/drawing/2014/main" id="{45011BA5-891F-2104-A7DB-F37F78CFCDB0}"/>
              </a:ext>
            </a:extLst>
          </p:cNvPr>
          <p:cNvSpPr txBox="1">
            <a:spLocks/>
          </p:cNvSpPr>
          <p:nvPr/>
        </p:nvSpPr>
        <p:spPr>
          <a:xfrm>
            <a:off x="349859" y="229572"/>
            <a:ext cx="2444126" cy="22665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0" dirty="0">
                <a:solidFill>
                  <a:schemeClr val="bg1">
                    <a:lumMod val="50000"/>
                  </a:schemeClr>
                </a:solidFill>
                <a:effectLst/>
                <a:latin typeface="Graphik" panose="020B0503030202060203" pitchFamily="34" charset="77"/>
              </a:rPr>
              <a:t>Play to Learn Forum</a:t>
            </a:r>
            <a:endParaRPr lang="en-US" sz="800" b="0" dirty="0">
              <a:solidFill>
                <a:schemeClr val="bg1">
                  <a:lumMod val="50000"/>
                </a:schemeClr>
              </a:solidFill>
            </a:endParaRPr>
          </a:p>
        </p:txBody>
      </p:sp>
      <p:sp>
        <p:nvSpPr>
          <p:cNvPr id="4" name="Title 1">
            <a:extLst>
              <a:ext uri="{FF2B5EF4-FFF2-40B4-BE49-F238E27FC236}">
                <a16:creationId xmlns:a16="http://schemas.microsoft.com/office/drawing/2014/main" id="{5096465D-E5C6-F619-E249-234BAFD87CBD}"/>
              </a:ext>
            </a:extLst>
          </p:cNvPr>
          <p:cNvSpPr txBox="1">
            <a:spLocks/>
          </p:cNvSpPr>
          <p:nvPr/>
        </p:nvSpPr>
        <p:spPr>
          <a:xfrm>
            <a:off x="9412120" y="212442"/>
            <a:ext cx="2444126" cy="22665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000" b="0" i="0" dirty="0">
                <a:solidFill>
                  <a:schemeClr val="bg1">
                    <a:lumMod val="50000"/>
                  </a:schemeClr>
                </a:solidFill>
                <a:effectLst/>
                <a:latin typeface="Graphik Arabic Regular" pitchFamily="2" charset="-78"/>
                <a:cs typeface="Graphik Arabic Regular" pitchFamily="2" charset="-78"/>
              </a:rPr>
              <a:t>ملتقى نلعب لنتعلم</a:t>
            </a:r>
            <a:endParaRPr lang="ar-BH" sz="500" b="0" i="0" dirty="0">
              <a:solidFill>
                <a:schemeClr val="bg1">
                  <a:lumMod val="50000"/>
                </a:schemeClr>
              </a:solidFill>
              <a:latin typeface="Graphik Arabic Regular" pitchFamily="2" charset="-78"/>
              <a:cs typeface="Graphik Arabic Regular" pitchFamily="2" charset="-78"/>
            </a:endParaRPr>
          </a:p>
        </p:txBody>
      </p:sp>
      <p:cxnSp>
        <p:nvCxnSpPr>
          <p:cNvPr id="5" name="Straight Connector 4">
            <a:extLst>
              <a:ext uri="{FF2B5EF4-FFF2-40B4-BE49-F238E27FC236}">
                <a16:creationId xmlns:a16="http://schemas.microsoft.com/office/drawing/2014/main" id="{5A918026-7D7F-933C-1034-627318EEA547}"/>
              </a:ext>
            </a:extLst>
          </p:cNvPr>
          <p:cNvCxnSpPr>
            <a:cxnSpLocks/>
          </p:cNvCxnSpPr>
          <p:nvPr/>
        </p:nvCxnSpPr>
        <p:spPr>
          <a:xfrm>
            <a:off x="431808" y="470897"/>
            <a:ext cx="11328385"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85061556-F505-1779-C1DA-89F55C0B57D4}"/>
              </a:ext>
            </a:extLst>
          </p:cNvPr>
          <p:cNvSpPr/>
          <p:nvPr/>
        </p:nvSpPr>
        <p:spPr>
          <a:xfrm>
            <a:off x="1" y="6705602"/>
            <a:ext cx="12192000" cy="1555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BH"/>
          </a:p>
        </p:txBody>
      </p:sp>
      <p:sp>
        <p:nvSpPr>
          <p:cNvPr id="10" name="Subtitle 2">
            <a:extLst>
              <a:ext uri="{FF2B5EF4-FFF2-40B4-BE49-F238E27FC236}">
                <a16:creationId xmlns:a16="http://schemas.microsoft.com/office/drawing/2014/main" id="{D56020DC-45B1-BDD4-9253-6DA85633CA1C}"/>
              </a:ext>
            </a:extLst>
          </p:cNvPr>
          <p:cNvSpPr>
            <a:spLocks noGrp="1"/>
          </p:cNvSpPr>
          <p:nvPr>
            <p:ph type="subTitle" idx="1"/>
          </p:nvPr>
        </p:nvSpPr>
        <p:spPr>
          <a:xfrm>
            <a:off x="431809" y="1038081"/>
            <a:ext cx="11310042" cy="1407933"/>
          </a:xfrm>
          <a:prstGeom prst="rect">
            <a:avLst/>
          </a:prstGeom>
        </p:spPr>
        <p:txBody>
          <a:bodyPr>
            <a:normAutofit/>
          </a:bodyPr>
          <a:lstStyle>
            <a:lvl1pPr marL="0" indent="0" algn="l" rtl="0">
              <a:lnSpc>
                <a:spcPct val="100000"/>
              </a:lnSpc>
              <a:buNone/>
              <a:defRPr lang="en-US" sz="1050" kern="1200" dirty="0">
                <a:solidFill>
                  <a:srgbClr val="2C2F3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1337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Green">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1EF4CB-C43B-3693-8E88-2506E6FBD697}"/>
              </a:ext>
            </a:extLst>
          </p:cNvPr>
          <p:cNvSpPr/>
          <p:nvPr/>
        </p:nvSpPr>
        <p:spPr>
          <a:xfrm>
            <a:off x="0" y="4267200"/>
            <a:ext cx="12192000" cy="2590800"/>
          </a:xfrm>
          <a:prstGeom prst="rect">
            <a:avLst/>
          </a:prstGeom>
          <a:solidFill>
            <a:schemeClr val="accent2"/>
          </a:solidFill>
          <a:ln w="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H" dirty="0"/>
          </a:p>
        </p:txBody>
      </p:sp>
      <p:sp>
        <p:nvSpPr>
          <p:cNvPr id="11" name="Title 1">
            <a:extLst>
              <a:ext uri="{FF2B5EF4-FFF2-40B4-BE49-F238E27FC236}">
                <a16:creationId xmlns:a16="http://schemas.microsoft.com/office/drawing/2014/main" id="{8EFC5020-845C-5A10-880F-4E6D584135FF}"/>
              </a:ext>
            </a:extLst>
          </p:cNvPr>
          <p:cNvSpPr>
            <a:spLocks noGrp="1"/>
          </p:cNvSpPr>
          <p:nvPr>
            <p:ph type="ctrTitle"/>
          </p:nvPr>
        </p:nvSpPr>
        <p:spPr>
          <a:xfrm>
            <a:off x="651232" y="4699316"/>
            <a:ext cx="9977519" cy="1140305"/>
          </a:xfrm>
          <a:prstGeom prst="rect">
            <a:avLst/>
          </a:prstGeom>
        </p:spPr>
        <p:txBody>
          <a:bodyPr anchor="b">
            <a:normAutofit/>
          </a:bodyPr>
          <a:lstStyle>
            <a:lvl1pPr algn="l">
              <a:defRPr sz="4500" b="1" i="0">
                <a:solidFill>
                  <a:schemeClr val="tx1"/>
                </a:solidFill>
                <a:latin typeface="Graphik" panose="020B0503030202060203" pitchFamily="34" charset="77"/>
                <a:cs typeface="Graphik Arabic Bold" pitchFamily="2" charset="-78"/>
              </a:defRPr>
            </a:lvl1pPr>
          </a:lstStyle>
          <a:p>
            <a:r>
              <a:rPr lang="en-US" dirty="0"/>
              <a:t>Click to edit Master title style</a:t>
            </a:r>
          </a:p>
        </p:txBody>
      </p:sp>
      <p:sp>
        <p:nvSpPr>
          <p:cNvPr id="12" name="Subtitle 2">
            <a:extLst>
              <a:ext uri="{FF2B5EF4-FFF2-40B4-BE49-F238E27FC236}">
                <a16:creationId xmlns:a16="http://schemas.microsoft.com/office/drawing/2014/main" id="{09E063E9-3FBA-AB7B-27EA-C6846E462534}"/>
              </a:ext>
            </a:extLst>
          </p:cNvPr>
          <p:cNvSpPr>
            <a:spLocks noGrp="1"/>
          </p:cNvSpPr>
          <p:nvPr>
            <p:ph type="subTitle" idx="1"/>
          </p:nvPr>
        </p:nvSpPr>
        <p:spPr>
          <a:xfrm>
            <a:off x="651232" y="5864678"/>
            <a:ext cx="9977519" cy="527585"/>
          </a:xfrm>
          <a:prstGeom prst="rect">
            <a:avLst/>
          </a:prstGeom>
        </p:spPr>
        <p:txBody>
          <a:bodyPr/>
          <a:lstStyle>
            <a:lvl1pPr marL="0" indent="0" algn="l">
              <a:buNone/>
              <a:defRPr sz="2400" b="0" i="0">
                <a:solidFill>
                  <a:schemeClr val="tx1"/>
                </a:solidFill>
                <a:latin typeface="Graphik" panose="020B0503030202060203" pitchFamily="34" charset="77"/>
                <a:cs typeface="Graphik Arabic Regular"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Picture Placeholder 2">
            <a:extLst>
              <a:ext uri="{FF2B5EF4-FFF2-40B4-BE49-F238E27FC236}">
                <a16:creationId xmlns:a16="http://schemas.microsoft.com/office/drawing/2014/main" id="{2DFE2950-6B77-C52F-4F86-7AA63AA85B75}"/>
              </a:ext>
            </a:extLst>
          </p:cNvPr>
          <p:cNvSpPr>
            <a:spLocks noGrp="1"/>
          </p:cNvSpPr>
          <p:nvPr>
            <p:ph type="pic" sz="quarter" idx="10"/>
          </p:nvPr>
        </p:nvSpPr>
        <p:spPr>
          <a:xfrm>
            <a:off x="0" y="0"/>
            <a:ext cx="12192000" cy="4267200"/>
          </a:xfrm>
          <a:prstGeom prst="rect">
            <a:avLst/>
          </a:prstGeom>
        </p:spPr>
        <p:txBody>
          <a:bodyPr/>
          <a:lstStyle/>
          <a:p>
            <a:r>
              <a:rPr lang="en-US" dirty="0"/>
              <a:t>Click icon to add picture</a:t>
            </a:r>
            <a:endParaRPr lang="en-BH" dirty="0"/>
          </a:p>
        </p:txBody>
      </p:sp>
      <p:sp>
        <p:nvSpPr>
          <p:cNvPr id="2" name="Rectangle 1">
            <a:extLst>
              <a:ext uri="{FF2B5EF4-FFF2-40B4-BE49-F238E27FC236}">
                <a16:creationId xmlns:a16="http://schemas.microsoft.com/office/drawing/2014/main" id="{50E725C4-B2E1-E799-34E0-4F19F3E91496}"/>
              </a:ext>
            </a:extLst>
          </p:cNvPr>
          <p:cNvSpPr/>
          <p:nvPr userDrawn="1"/>
        </p:nvSpPr>
        <p:spPr>
          <a:xfrm>
            <a:off x="0" y="6611428"/>
            <a:ext cx="12192000" cy="246572"/>
          </a:xfrm>
          <a:prstGeom prst="rect">
            <a:avLst/>
          </a:prstGeom>
          <a:solidFill>
            <a:srgbClr val="FCD24F"/>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67495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37037B-FB1B-FA6D-C376-68060BDE3DC6}"/>
              </a:ext>
            </a:extLst>
          </p:cNvPr>
          <p:cNvSpPr/>
          <p:nvPr/>
        </p:nvSpPr>
        <p:spPr>
          <a:xfrm>
            <a:off x="-383687" y="-96981"/>
            <a:ext cx="13047785" cy="69549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BH" dirty="0"/>
          </a:p>
        </p:txBody>
      </p:sp>
      <p:sp>
        <p:nvSpPr>
          <p:cNvPr id="10" name="Rectangle 9">
            <a:extLst>
              <a:ext uri="{FF2B5EF4-FFF2-40B4-BE49-F238E27FC236}">
                <a16:creationId xmlns:a16="http://schemas.microsoft.com/office/drawing/2014/main" id="{97E8051C-FB2F-3F37-42A5-7E192A54B0FF}"/>
              </a:ext>
            </a:extLst>
          </p:cNvPr>
          <p:cNvSpPr/>
          <p:nvPr userDrawn="1"/>
        </p:nvSpPr>
        <p:spPr>
          <a:xfrm>
            <a:off x="-383687" y="6150077"/>
            <a:ext cx="13047785" cy="756413"/>
          </a:xfrm>
          <a:prstGeom prst="rect">
            <a:avLst/>
          </a:prstGeom>
          <a:solidFill>
            <a:srgbClr val="FCD24F"/>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77259EA-C63C-EB3B-63AB-F566903A9F4C}"/>
              </a:ext>
            </a:extLst>
          </p:cNvPr>
          <p:cNvSpPr/>
          <p:nvPr userDrawn="1"/>
        </p:nvSpPr>
        <p:spPr>
          <a:xfrm>
            <a:off x="-286705" y="-96981"/>
            <a:ext cx="13047785" cy="5025784"/>
          </a:xfrm>
          <a:prstGeom prst="rect">
            <a:avLst/>
          </a:prstGeom>
          <a:solidFill>
            <a:srgbClr val="2B7D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H"/>
          </a:p>
        </p:txBody>
      </p:sp>
      <p:pic>
        <p:nvPicPr>
          <p:cNvPr id="8" name="Picture 7" descr="A black and white logo&#10;&#10;AI-generated content may be incorrect.">
            <a:extLst>
              <a:ext uri="{FF2B5EF4-FFF2-40B4-BE49-F238E27FC236}">
                <a16:creationId xmlns:a16="http://schemas.microsoft.com/office/drawing/2014/main" id="{FDB3D783-C0D1-D275-4C1A-BAFDF7AA4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8712" y="1669305"/>
            <a:ext cx="2347961" cy="2347961"/>
          </a:xfrm>
          <a:prstGeom prst="rect">
            <a:avLst/>
          </a:prstGeom>
        </p:spPr>
      </p:pic>
      <p:pic>
        <p:nvPicPr>
          <p:cNvPr id="11" name="Picture 10" descr="A logo with a crown and text&#10;&#10;AI-generated content may be incorrect.">
            <a:extLst>
              <a:ext uri="{FF2B5EF4-FFF2-40B4-BE49-F238E27FC236}">
                <a16:creationId xmlns:a16="http://schemas.microsoft.com/office/drawing/2014/main" id="{985AFC74-0E53-BB80-148D-2482C43E19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5327" y="1845509"/>
            <a:ext cx="1995551" cy="1995551"/>
          </a:xfrm>
          <a:prstGeom prst="rect">
            <a:avLst/>
          </a:prstGeom>
        </p:spPr>
      </p:pic>
      <p:pic>
        <p:nvPicPr>
          <p:cNvPr id="18" name="Picture 17">
            <a:extLst>
              <a:ext uri="{FF2B5EF4-FFF2-40B4-BE49-F238E27FC236}">
                <a16:creationId xmlns:a16="http://schemas.microsoft.com/office/drawing/2014/main" id="{3FF117C5-CB8A-4FE7-C92C-0A4B0B526CEF}"/>
              </a:ext>
            </a:extLst>
          </p:cNvPr>
          <p:cNvPicPr>
            <a:picLocks noChangeAspect="1"/>
          </p:cNvPicPr>
          <p:nvPr userDrawn="1"/>
        </p:nvPicPr>
        <p:blipFill>
          <a:blip r:embed="rId4"/>
          <a:stretch>
            <a:fillRect/>
          </a:stretch>
        </p:blipFill>
        <p:spPr>
          <a:xfrm>
            <a:off x="4872332" y="2087804"/>
            <a:ext cx="2447336" cy="1510964"/>
          </a:xfrm>
          <a:prstGeom prst="rect">
            <a:avLst/>
          </a:prstGeom>
        </p:spPr>
      </p:pic>
    </p:spTree>
    <p:extLst>
      <p:ext uri="{BB962C8B-B14F-4D97-AF65-F5344CB8AC3E}">
        <p14:creationId xmlns:p14="http://schemas.microsoft.com/office/powerpoint/2010/main" val="28582369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563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video" Target="https://www.youtube.com/embed/sTMffXxh6Qo?start=368&amp;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i-IfzeG1aC4?feature=oembed"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sirenfilms.co.uk/library/introduction-to-physical-pla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0AD911-E244-037F-8C80-3BDB999312BA}"/>
              </a:ext>
            </a:extLst>
          </p:cNvPr>
          <p:cNvSpPr>
            <a:spLocks noGrp="1"/>
          </p:cNvSpPr>
          <p:nvPr>
            <p:ph type="ctrTitle"/>
          </p:nvPr>
        </p:nvSpPr>
        <p:spPr>
          <a:xfrm>
            <a:off x="314772" y="2858847"/>
            <a:ext cx="9459335" cy="1140305"/>
          </a:xfrm>
          <a:prstGeom prst="rect">
            <a:avLst/>
          </a:prstGeom>
        </p:spPr>
        <p:txBody>
          <a:bodyPr/>
          <a:lstStyle/>
          <a:p>
            <a:pPr defTabSz="914400" rtl="0" eaLnBrk="1" latinLnBrk="0" hangingPunct="1">
              <a:lnSpc>
                <a:spcPct val="90000"/>
              </a:lnSpc>
              <a:spcBef>
                <a:spcPct val="0"/>
              </a:spcBef>
              <a:buNone/>
            </a:pPr>
            <a:r>
              <a:rPr lang="en-US" dirty="0"/>
              <a:t>The Importance of Play</a:t>
            </a:r>
            <a:r>
              <a:rPr lang="ar-BH" dirty="0"/>
              <a:t> </a:t>
            </a:r>
            <a:r>
              <a:rPr lang="en-US" dirty="0"/>
              <a:t> in ECE</a:t>
            </a:r>
          </a:p>
        </p:txBody>
      </p:sp>
      <p:sp>
        <p:nvSpPr>
          <p:cNvPr id="10" name="Subtitle 2">
            <a:extLst>
              <a:ext uri="{FF2B5EF4-FFF2-40B4-BE49-F238E27FC236}">
                <a16:creationId xmlns:a16="http://schemas.microsoft.com/office/drawing/2014/main" id="{328FC69F-30A8-8E96-9511-82A64BE84158}"/>
              </a:ext>
            </a:extLst>
          </p:cNvPr>
          <p:cNvSpPr>
            <a:spLocks noGrp="1"/>
          </p:cNvSpPr>
          <p:nvPr>
            <p:ph type="subTitle" idx="4294967295"/>
          </p:nvPr>
        </p:nvSpPr>
        <p:spPr>
          <a:xfrm>
            <a:off x="586113" y="4161996"/>
            <a:ext cx="10239554" cy="580344"/>
          </a:xfrm>
          <a:prstGeom prst="rect">
            <a:avLst/>
          </a:prstGeom>
        </p:spPr>
        <p:txBody>
          <a:bodyPr/>
          <a:lstStyle/>
          <a:p>
            <a:r>
              <a:rPr lang="en-US" dirty="0">
                <a:solidFill>
                  <a:schemeClr val="bg1"/>
                </a:solidFill>
              </a:rPr>
              <a:t>Presenter name: Dawn Larkin</a:t>
            </a:r>
          </a:p>
        </p:txBody>
      </p:sp>
      <p:pic>
        <p:nvPicPr>
          <p:cNvPr id="3" name="Picture 2">
            <a:extLst>
              <a:ext uri="{FF2B5EF4-FFF2-40B4-BE49-F238E27FC236}">
                <a16:creationId xmlns:a16="http://schemas.microsoft.com/office/drawing/2014/main" id="{F546EE74-EE86-0069-4A95-E69CC707F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485" y="2578608"/>
            <a:ext cx="5381455" cy="4668011"/>
          </a:xfrm>
          <a:prstGeom prst="ellipse">
            <a:avLst/>
          </a:prstGeom>
          <a:ln w="63500" cap="rnd">
            <a:solidFill>
              <a:srgbClr val="FCD24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941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EB8B8-313B-99B1-0E67-84D9EF221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60624-6F29-A045-2038-E85B71B5A982}"/>
              </a:ext>
            </a:extLst>
          </p:cNvPr>
          <p:cNvSpPr>
            <a:spLocks noGrp="1"/>
          </p:cNvSpPr>
          <p:nvPr>
            <p:ph type="title"/>
          </p:nvPr>
        </p:nvSpPr>
        <p:spPr>
          <a:xfrm>
            <a:off x="440979" y="865845"/>
            <a:ext cx="11157463" cy="914830"/>
          </a:xfrm>
        </p:spPr>
        <p:txBody>
          <a:bodyPr>
            <a:normAutofit/>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The Central Importance of Play</a:t>
            </a:r>
            <a:endParaRPr lang="en-US" dirty="0"/>
          </a:p>
        </p:txBody>
      </p:sp>
      <p:sp>
        <p:nvSpPr>
          <p:cNvPr id="3" name="Subtitle 2">
            <a:extLst>
              <a:ext uri="{FF2B5EF4-FFF2-40B4-BE49-F238E27FC236}">
                <a16:creationId xmlns:a16="http://schemas.microsoft.com/office/drawing/2014/main" id="{619B2C89-363E-6CBC-EAEB-EA1ED3CC9830}"/>
              </a:ext>
            </a:extLst>
          </p:cNvPr>
          <p:cNvSpPr>
            <a:spLocks noGrp="1"/>
          </p:cNvSpPr>
          <p:nvPr>
            <p:ph type="subTitle" idx="1"/>
          </p:nvPr>
        </p:nvSpPr>
        <p:spPr>
          <a:xfrm>
            <a:off x="440979" y="2127261"/>
            <a:ext cx="5655021" cy="3647897"/>
          </a:xfrm>
        </p:spPr>
        <p:txBody>
          <a:bodyPr>
            <a:normAutofit fontScale="92500" lnSpcReduction="20000"/>
          </a:bodyPr>
          <a:lstStyle/>
          <a:p>
            <a:pPr>
              <a:lnSpc>
                <a:spcPct val="160000"/>
              </a:lnSpc>
            </a:pP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“Play is the highest level of child development. It is the spontaneous expression of thought and feeling. …It…constitutes the source of all that can benefit the child… At this age play is never trivial; it is serious and deeply significant.”</a:t>
            </a:r>
          </a:p>
          <a:p>
            <a:pPr>
              <a:lnSpc>
                <a:spcPct val="160000"/>
              </a:lnSpc>
            </a:pPr>
            <a:endPar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a:p>
            <a:pPr>
              <a:lnSpc>
                <a:spcPct val="160000"/>
              </a:lnSpc>
            </a:pP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 (Froebel in Lilley 1967:84) </a:t>
            </a:r>
            <a:endPar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pic>
        <p:nvPicPr>
          <p:cNvPr id="4" name="Content Placeholder 6">
            <a:extLst>
              <a:ext uri="{FF2B5EF4-FFF2-40B4-BE49-F238E27FC236}">
                <a16:creationId xmlns:a16="http://schemas.microsoft.com/office/drawing/2014/main" id="{3A32756C-3DF0-B13C-94B3-100DAE400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643" y="1341123"/>
            <a:ext cx="3939750" cy="4175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511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E0A6-B1AE-0EEF-24CA-4DD4E7A5EC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21755A-4393-F3DF-A813-F7C6FCBAB346}"/>
              </a:ext>
            </a:extLst>
          </p:cNvPr>
          <p:cNvSpPr>
            <a:spLocks noGrp="1"/>
          </p:cNvSpPr>
          <p:nvPr>
            <p:ph type="subTitle" idx="1"/>
          </p:nvPr>
        </p:nvSpPr>
        <p:spPr>
          <a:xfrm>
            <a:off x="557373" y="1605051"/>
            <a:ext cx="11077253" cy="3647897"/>
          </a:xfrm>
        </p:spPr>
        <p:txBody>
          <a:bodyPr>
            <a:normAutofit/>
          </a:bodyPr>
          <a:lstStyle/>
          <a:p>
            <a:pPr marL="342900" indent="-342900">
              <a:buFont typeface="Arial" panose="020B0604020202020204" pitchFamily="34" charset="0"/>
              <a:buChar char="•"/>
            </a:pP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Froebel created the first kindergarten, a place where children can grow and develop at their own pace, nurtured by knowledgeable and supportive adults. </a:t>
            </a:r>
          </a:p>
          <a:p>
            <a:pPr marL="342900" indent="-342900">
              <a:buFont typeface="Arial" panose="020B0604020202020204" pitchFamily="34" charset="0"/>
              <a:buChar char="•"/>
            </a:pPr>
            <a:endPar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Froebel saw children as active, curious, creative learners who learn best through activity, play, talk, and self-reflection. </a:t>
            </a:r>
          </a:p>
          <a:p>
            <a:pPr marL="342900" indent="-342900">
              <a:buFont typeface="Arial" panose="020B0604020202020204" pitchFamily="34" charset="0"/>
              <a:buChar char="•"/>
            </a:pPr>
            <a:endPar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They thrive when they are emotionally secure and in close relationships with others, including the family and wider community. </a:t>
            </a:r>
            <a:endPar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39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3038D-6664-FE5A-D3CA-7B90BFB88904}"/>
            </a:ext>
          </a:extLst>
        </p:cNvPr>
        <p:cNvGrpSpPr/>
        <p:nvPr/>
      </p:nvGrpSpPr>
      <p:grpSpPr>
        <a:xfrm>
          <a:off x="0" y="0"/>
          <a:ext cx="0" cy="0"/>
          <a:chOff x="0" y="0"/>
          <a:chExt cx="0" cy="0"/>
        </a:xfrm>
      </p:grpSpPr>
      <p:pic>
        <p:nvPicPr>
          <p:cNvPr id="5" name="Online Media 3" title="Ben Kingston-Hughes | Playful Brains - The Neuroscience of Play">
            <a:hlinkClick r:id="" action="ppaction://media"/>
            <a:extLst>
              <a:ext uri="{FF2B5EF4-FFF2-40B4-BE49-F238E27FC236}">
                <a16:creationId xmlns:a16="http://schemas.microsoft.com/office/drawing/2014/main" id="{6D38B36A-2679-43F1-45E4-77CE81C6CC26}"/>
              </a:ext>
            </a:extLst>
          </p:cNvPr>
          <p:cNvPicPr>
            <a:picLocks noRot="1" noChangeAspect="1"/>
          </p:cNvPicPr>
          <p:nvPr>
            <a:videoFile r:link="rId1"/>
          </p:nvPr>
        </p:nvPicPr>
        <p:blipFill>
          <a:blip r:embed="rId3"/>
          <a:stretch>
            <a:fillRect/>
          </a:stretch>
        </p:blipFill>
        <p:spPr>
          <a:xfrm>
            <a:off x="433137" y="577477"/>
            <a:ext cx="11373852" cy="5983744"/>
          </a:xfrm>
          <a:prstGeom prst="rect">
            <a:avLst/>
          </a:prstGeom>
        </p:spPr>
      </p:pic>
    </p:spTree>
    <p:extLst>
      <p:ext uri="{BB962C8B-B14F-4D97-AF65-F5344CB8AC3E}">
        <p14:creationId xmlns:p14="http://schemas.microsoft.com/office/powerpoint/2010/main" val="192452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B63EB-6B02-C40F-97D9-A854F1FB5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C0613-49F9-6463-1942-0812F5E332E9}"/>
              </a:ext>
            </a:extLst>
          </p:cNvPr>
          <p:cNvSpPr>
            <a:spLocks noGrp="1"/>
          </p:cNvSpPr>
          <p:nvPr>
            <p:ph type="title"/>
          </p:nvPr>
        </p:nvSpPr>
        <p:spPr>
          <a:xfrm>
            <a:off x="517268" y="673339"/>
            <a:ext cx="11157463" cy="914830"/>
          </a:xfrm>
        </p:spPr>
        <p:txBody>
          <a:bodyPr>
            <a:normAutofit/>
          </a:bodyPr>
          <a:lstStyle/>
          <a:p>
            <a:pPr algn="l">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Brain Development in the Early Years</a:t>
            </a:r>
            <a:endParaRPr lang="en-US" dirty="0"/>
          </a:p>
        </p:txBody>
      </p:sp>
      <p:sp>
        <p:nvSpPr>
          <p:cNvPr id="3" name="Subtitle 2">
            <a:extLst>
              <a:ext uri="{FF2B5EF4-FFF2-40B4-BE49-F238E27FC236}">
                <a16:creationId xmlns:a16="http://schemas.microsoft.com/office/drawing/2014/main" id="{8D679F79-8568-DEAE-3E62-1E2D15480263}"/>
              </a:ext>
            </a:extLst>
          </p:cNvPr>
          <p:cNvSpPr>
            <a:spLocks noGrp="1"/>
          </p:cNvSpPr>
          <p:nvPr>
            <p:ph type="subTitle" idx="1"/>
          </p:nvPr>
        </p:nvSpPr>
        <p:spPr>
          <a:xfrm>
            <a:off x="429036" y="5466903"/>
            <a:ext cx="11333926" cy="914830"/>
          </a:xfrm>
        </p:spPr>
        <p:txBody>
          <a:bodyPr>
            <a:normAutofit/>
          </a:bodyPr>
          <a:lstStyle/>
          <a:p>
            <a:pPr algn="l"/>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In the first years of life , a child’s brain forms more than 1 million new neural connections every second. </a:t>
            </a:r>
          </a:p>
        </p:txBody>
      </p:sp>
      <p:pic>
        <p:nvPicPr>
          <p:cNvPr id="6" name="Content Placeholder 4">
            <a:extLst>
              <a:ext uri="{FF2B5EF4-FFF2-40B4-BE49-F238E27FC236}">
                <a16:creationId xmlns:a16="http://schemas.microsoft.com/office/drawing/2014/main" id="{65665C71-B074-C97D-3A15-2BC3252D4133}"/>
              </a:ext>
            </a:extLst>
          </p:cNvPr>
          <p:cNvPicPr>
            <a:picLocks noChangeAspect="1"/>
          </p:cNvPicPr>
          <p:nvPr/>
        </p:nvPicPr>
        <p:blipFill>
          <a:blip r:embed="rId2">
            <a:extLst>
              <a:ext uri="{28A0092B-C50C-407E-A947-70E740481C1C}">
                <a14:useLocalDpi xmlns:a14="http://schemas.microsoft.com/office/drawing/2010/main" val="0"/>
              </a:ext>
            </a:extLst>
          </a:blip>
          <a:srcRect t="9049" b="7561"/>
          <a:stretch>
            <a:fillRect/>
          </a:stretch>
        </p:blipFill>
        <p:spPr>
          <a:xfrm>
            <a:off x="2829557" y="1515293"/>
            <a:ext cx="7072088" cy="3951610"/>
          </a:xfrm>
          <a:prstGeom prst="rect">
            <a:avLst/>
          </a:prstGeom>
        </p:spPr>
      </p:pic>
    </p:spTree>
    <p:extLst>
      <p:ext uri="{BB962C8B-B14F-4D97-AF65-F5344CB8AC3E}">
        <p14:creationId xmlns:p14="http://schemas.microsoft.com/office/powerpoint/2010/main" val="344278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67F27-64CD-4273-9973-F8A85DAE08D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CA7673-C6B9-984E-1093-74329958F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138" y="680512"/>
            <a:ext cx="7375723" cy="5849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394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5E387-1A29-12C9-C146-81C4DB398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470F9-B156-794B-CE00-E88A1114B84B}"/>
              </a:ext>
            </a:extLst>
          </p:cNvPr>
          <p:cNvSpPr>
            <a:spLocks noGrp="1"/>
          </p:cNvSpPr>
          <p:nvPr>
            <p:ph type="title"/>
          </p:nvPr>
        </p:nvSpPr>
        <p:spPr>
          <a:xfrm>
            <a:off x="440979" y="865845"/>
            <a:ext cx="11157463" cy="914830"/>
          </a:xfrm>
        </p:spPr>
        <p:txBody>
          <a:bodyPr>
            <a:normAutofit/>
          </a:bodyPr>
          <a:lstStyle/>
          <a:p>
            <a:pPr algn="l">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But how…?</a:t>
            </a:r>
            <a:endParaRPr lang="en-US" dirty="0"/>
          </a:p>
        </p:txBody>
      </p:sp>
      <p:sp>
        <p:nvSpPr>
          <p:cNvPr id="3" name="Subtitle 2">
            <a:extLst>
              <a:ext uri="{FF2B5EF4-FFF2-40B4-BE49-F238E27FC236}">
                <a16:creationId xmlns:a16="http://schemas.microsoft.com/office/drawing/2014/main" id="{F683508C-5F2D-2DCB-1526-561B44CC15E6}"/>
              </a:ext>
            </a:extLst>
          </p:cNvPr>
          <p:cNvSpPr>
            <a:spLocks noGrp="1"/>
          </p:cNvSpPr>
          <p:nvPr>
            <p:ph type="subTitle" idx="1"/>
          </p:nvPr>
        </p:nvSpPr>
        <p:spPr>
          <a:xfrm>
            <a:off x="440979" y="2127261"/>
            <a:ext cx="11157463" cy="3647897"/>
          </a:xfrm>
        </p:spPr>
        <p:txBody>
          <a:bodyPr>
            <a:normAutofit/>
          </a:bodyPr>
          <a:lstStyle/>
          <a:p>
            <a:pPr marL="342900" indent="-342900" algn="l" rtl="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The learning environment is often described as the third teacher. (Reggio Emilia approach)</a:t>
            </a:r>
          </a:p>
          <a:p>
            <a:pPr marL="342900" indent="-342900" algn="l" rtl="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A good learning environment  encourages children to explore, be independent, curious and collaborative in their play and learning.</a:t>
            </a:r>
          </a:p>
          <a:p>
            <a:pPr marL="342900" indent="-342900" algn="l" rtl="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Resources are accessible and reflect the children’s needs.</a:t>
            </a:r>
          </a:p>
        </p:txBody>
      </p:sp>
    </p:spTree>
    <p:extLst>
      <p:ext uri="{BB962C8B-B14F-4D97-AF65-F5344CB8AC3E}">
        <p14:creationId xmlns:p14="http://schemas.microsoft.com/office/powerpoint/2010/main" val="50140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F8CD0-998A-655E-7506-FA6D2669C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5A362-4030-BAF1-D453-B4E9C4CB4C50}"/>
              </a:ext>
            </a:extLst>
          </p:cNvPr>
          <p:cNvSpPr>
            <a:spLocks noGrp="1"/>
          </p:cNvSpPr>
          <p:nvPr>
            <p:ph type="title"/>
          </p:nvPr>
        </p:nvSpPr>
        <p:spPr>
          <a:xfrm>
            <a:off x="440979" y="865845"/>
            <a:ext cx="11157463" cy="914830"/>
          </a:xfrm>
        </p:spPr>
        <p:txBody>
          <a:bodyPr>
            <a:normAutofit/>
          </a:bodyPr>
          <a:lstStyle/>
          <a:p>
            <a:pPr algn="l">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But what might that look like?</a:t>
            </a:r>
            <a:endParaRPr lang="en-US" dirty="0"/>
          </a:p>
        </p:txBody>
      </p:sp>
      <p:sp>
        <p:nvSpPr>
          <p:cNvPr id="3" name="Subtitle 2">
            <a:extLst>
              <a:ext uri="{FF2B5EF4-FFF2-40B4-BE49-F238E27FC236}">
                <a16:creationId xmlns:a16="http://schemas.microsoft.com/office/drawing/2014/main" id="{3DF49A6C-5D0B-BC97-3C8A-8830CC8082DF}"/>
              </a:ext>
            </a:extLst>
          </p:cNvPr>
          <p:cNvSpPr>
            <a:spLocks noGrp="1"/>
          </p:cNvSpPr>
          <p:nvPr>
            <p:ph type="subTitle" idx="1"/>
          </p:nvPr>
        </p:nvSpPr>
        <p:spPr>
          <a:xfrm>
            <a:off x="440979" y="2127261"/>
            <a:ext cx="11157463" cy="3647897"/>
          </a:xfrm>
        </p:spPr>
        <p:txBody>
          <a:bodyPr>
            <a:normAutofit/>
          </a:bodyPr>
          <a:lstStyle/>
          <a:p>
            <a:pPr algn="l" rtl="0"/>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Providing good quality continuous provision, allows children </a:t>
            </a:r>
            <a:r>
              <a:rPr lang="en-GB" sz="2400" b="1" dirty="0">
                <a:highlight>
                  <a:srgbClr val="FFFFFF"/>
                </a:highlight>
                <a:latin typeface="Calibri" panose="020F0502020204030204" pitchFamily="34" charset="0"/>
                <a:ea typeface="Calibri" panose="020F0502020204030204" pitchFamily="34" charset="0"/>
                <a:cs typeface="Calibri" panose="020F0502020204030204" pitchFamily="34" charset="0"/>
              </a:rPr>
              <a:t>“to continue the provision for learning in the absence of an adult”</a:t>
            </a:r>
          </a:p>
          <a:p>
            <a:pPr algn="l" rtl="0"/>
            <a:endPar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a:p>
            <a:pPr algn="l" rtl="0"/>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However, it is enhanced by high quality interactions from educators and resources that support children’s next stage in their development and reflects their interests. Interests allows children to be motivated learners. </a:t>
            </a:r>
          </a:p>
          <a:p>
            <a:pPr algn="l" rtl="0"/>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Continuous provision should be available daily.</a:t>
            </a:r>
          </a:p>
        </p:txBody>
      </p:sp>
    </p:spTree>
    <p:extLst>
      <p:ext uri="{BB962C8B-B14F-4D97-AF65-F5344CB8AC3E}">
        <p14:creationId xmlns:p14="http://schemas.microsoft.com/office/powerpoint/2010/main" val="153607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520B-E241-498B-B947-73AC42B5A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83426-F33E-43BF-A80F-CBA907638AD2}"/>
              </a:ext>
            </a:extLst>
          </p:cNvPr>
          <p:cNvSpPr>
            <a:spLocks noGrp="1"/>
          </p:cNvSpPr>
          <p:nvPr>
            <p:ph type="title"/>
          </p:nvPr>
        </p:nvSpPr>
        <p:spPr>
          <a:xfrm>
            <a:off x="440979" y="865845"/>
            <a:ext cx="11157463" cy="914830"/>
          </a:xfrm>
        </p:spPr>
        <p:txBody>
          <a:bodyPr>
            <a:normAutofit/>
          </a:bodyPr>
          <a:lstStyle/>
          <a:p>
            <a:pPr algn="ctr">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What are some of the areas of Continuous provision?</a:t>
            </a:r>
            <a:endParaRPr lang="en-US" dirty="0"/>
          </a:p>
        </p:txBody>
      </p:sp>
      <p:pic>
        <p:nvPicPr>
          <p:cNvPr id="6" name="Picture 2" descr="Toddler water play: Engaging activities ...">
            <a:extLst>
              <a:ext uri="{FF2B5EF4-FFF2-40B4-BE49-F238E27FC236}">
                <a16:creationId xmlns:a16="http://schemas.microsoft.com/office/drawing/2014/main" id="{64B68F3D-D8B4-5599-B057-1FB6AB3EA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033" y="2186527"/>
            <a:ext cx="4889903" cy="3344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E52E8-BB4A-3F5B-19DA-99AD52149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00" y="2137614"/>
            <a:ext cx="4915701" cy="33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157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F963-68CE-DC6F-2107-38D09E8C9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BF7A2-77DD-D067-FB7C-4D6364D9C5B2}"/>
              </a:ext>
            </a:extLst>
          </p:cNvPr>
          <p:cNvSpPr>
            <a:spLocks noGrp="1"/>
          </p:cNvSpPr>
          <p:nvPr>
            <p:ph type="title"/>
          </p:nvPr>
        </p:nvSpPr>
        <p:spPr>
          <a:xfrm>
            <a:off x="440979" y="865845"/>
            <a:ext cx="11157463" cy="914830"/>
          </a:xfrm>
        </p:spPr>
        <p:txBody>
          <a:bodyPr>
            <a:normAutofit/>
          </a:bodyPr>
          <a:lstStyle/>
          <a:p>
            <a:pPr algn="ctr">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Adult led </a:t>
            </a:r>
            <a:r>
              <a:rPr lang="en-US"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and child-initiated learning</a:t>
            </a:r>
            <a:endParaRPr lang="en-US" dirty="0"/>
          </a:p>
        </p:txBody>
      </p:sp>
      <p:pic>
        <p:nvPicPr>
          <p:cNvPr id="3" name="Content Placeholder 4">
            <a:extLst>
              <a:ext uri="{FF2B5EF4-FFF2-40B4-BE49-F238E27FC236}">
                <a16:creationId xmlns:a16="http://schemas.microsoft.com/office/drawing/2014/main" id="{659C1DD9-A412-02B6-C297-F7E73ED3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919" y="1780675"/>
            <a:ext cx="6104455" cy="434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757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EBD40-5BC2-E8BB-B35A-C4350D134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9B765-6660-EBA1-296C-0B5D595EE59C}"/>
              </a:ext>
            </a:extLst>
          </p:cNvPr>
          <p:cNvSpPr>
            <a:spLocks noGrp="1"/>
          </p:cNvSpPr>
          <p:nvPr>
            <p:ph type="title"/>
          </p:nvPr>
        </p:nvSpPr>
        <p:spPr>
          <a:xfrm>
            <a:off x="440979" y="865845"/>
            <a:ext cx="11157463" cy="914830"/>
          </a:xfrm>
        </p:spPr>
        <p:txBody>
          <a:bodyPr>
            <a:normAutofit/>
          </a:bodyPr>
          <a:lstStyle/>
          <a:p>
            <a:pPr algn="ctr">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Adult led - and child-initiated learning</a:t>
            </a:r>
            <a:endParaRPr lang="en-US" dirty="0"/>
          </a:p>
        </p:txBody>
      </p:sp>
      <p:pic>
        <p:nvPicPr>
          <p:cNvPr id="4" name="Content Placeholder 8">
            <a:extLst>
              <a:ext uri="{FF2B5EF4-FFF2-40B4-BE49-F238E27FC236}">
                <a16:creationId xmlns:a16="http://schemas.microsoft.com/office/drawing/2014/main" id="{E9DDF0B1-0074-A8DA-93C7-6541C845AA86}"/>
              </a:ext>
            </a:extLst>
          </p:cNvPr>
          <p:cNvPicPr>
            <a:picLocks noChangeAspect="1"/>
          </p:cNvPicPr>
          <p:nvPr/>
        </p:nvPicPr>
        <p:blipFill>
          <a:blip r:embed="rId2"/>
          <a:srcRect l="3156" t="4350" r="4635" b="2788"/>
          <a:stretch>
            <a:fillRect/>
          </a:stretch>
        </p:blipFill>
        <p:spPr>
          <a:xfrm>
            <a:off x="1078290" y="2426226"/>
            <a:ext cx="4035221" cy="374614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5CDA41C-34A0-8197-CEA4-BD3D905BD552}"/>
              </a:ext>
            </a:extLst>
          </p:cNvPr>
          <p:cNvPicPr>
            <a:picLocks noChangeAspect="1"/>
          </p:cNvPicPr>
          <p:nvPr/>
        </p:nvPicPr>
        <p:blipFill>
          <a:blip r:embed="rId3">
            <a:extLst>
              <a:ext uri="{28A0092B-C50C-407E-A947-70E740481C1C}">
                <a14:useLocalDpi xmlns:a14="http://schemas.microsoft.com/office/drawing/2010/main" val="0"/>
              </a:ext>
            </a:extLst>
          </a:blip>
          <a:srcRect l="1398"/>
          <a:stretch>
            <a:fillRect/>
          </a:stretch>
        </p:blipFill>
        <p:spPr>
          <a:xfrm>
            <a:off x="6019710" y="2426226"/>
            <a:ext cx="5094000" cy="3746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74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0879C3-42A6-4666-3823-28E00AD2DCEB}"/>
              </a:ext>
            </a:extLst>
          </p:cNvPr>
          <p:cNvSpPr>
            <a:spLocks noGrp="1"/>
          </p:cNvSpPr>
          <p:nvPr>
            <p:ph type="title"/>
          </p:nvPr>
        </p:nvSpPr>
        <p:spPr>
          <a:xfrm>
            <a:off x="431809" y="810133"/>
            <a:ext cx="8634553" cy="626071"/>
          </a:xfrm>
        </p:spPr>
        <p:txBody>
          <a:bodyPr/>
          <a:lstStyle/>
          <a:p>
            <a:r>
              <a:rPr lang="en-US" dirty="0"/>
              <a:t>Table of content </a:t>
            </a:r>
          </a:p>
        </p:txBody>
      </p:sp>
      <p:sp>
        <p:nvSpPr>
          <p:cNvPr id="6" name="Subtitle 5">
            <a:extLst>
              <a:ext uri="{FF2B5EF4-FFF2-40B4-BE49-F238E27FC236}">
                <a16:creationId xmlns:a16="http://schemas.microsoft.com/office/drawing/2014/main" id="{BAF3758D-1663-5ECE-79F9-31A69A8F35E8}"/>
              </a:ext>
            </a:extLst>
          </p:cNvPr>
          <p:cNvSpPr>
            <a:spLocks noGrp="1"/>
          </p:cNvSpPr>
          <p:nvPr>
            <p:ph type="subTitle" idx="1"/>
          </p:nvPr>
        </p:nvSpPr>
        <p:spPr>
          <a:xfrm>
            <a:off x="431809" y="1503295"/>
            <a:ext cx="11310042" cy="4544572"/>
          </a:xfrm>
        </p:spPr>
        <p:txBody>
          <a:bodyPr>
            <a:normAutofit/>
          </a:bodyPr>
          <a:lstStyle/>
          <a:p>
            <a:pPr marL="285750" indent="-285750">
              <a:lnSpc>
                <a:spcPct val="250000"/>
              </a:lnSpc>
              <a:buFont typeface="Wingdings" panose="05000000000000000000" pitchFamily="2" charset="2"/>
              <a:buChar char="q"/>
            </a:pPr>
            <a:r>
              <a:rPr lang="en-US" sz="1800" dirty="0"/>
              <a:t>NSPCC Definition</a:t>
            </a:r>
          </a:p>
          <a:p>
            <a:pPr marL="285750" indent="-285750">
              <a:lnSpc>
                <a:spcPct val="250000"/>
              </a:lnSpc>
              <a:buFont typeface="Wingdings" panose="05000000000000000000" pitchFamily="2" charset="2"/>
              <a:buChar char="q"/>
            </a:pPr>
            <a:r>
              <a:rPr lang="en-US" sz="1800" dirty="0"/>
              <a:t>The Power of Play</a:t>
            </a:r>
          </a:p>
          <a:p>
            <a:pPr marL="285750" indent="-285750">
              <a:lnSpc>
                <a:spcPct val="250000"/>
              </a:lnSpc>
              <a:buFont typeface="Wingdings" panose="05000000000000000000" pitchFamily="2" charset="2"/>
              <a:buChar char="q"/>
            </a:pPr>
            <a:r>
              <a:rPr lang="en-US" sz="1800" dirty="0"/>
              <a:t>Introduction to Physical Play</a:t>
            </a:r>
          </a:p>
          <a:p>
            <a:pPr marL="285750" indent="-285750">
              <a:lnSpc>
                <a:spcPct val="250000"/>
              </a:lnSpc>
              <a:buFont typeface="Wingdings" panose="05000000000000000000" pitchFamily="2" charset="2"/>
              <a:buChar char="q"/>
            </a:pPr>
            <a:r>
              <a:rPr lang="en-US" sz="1800" dirty="0"/>
              <a:t>Brain Development in the Early Years</a:t>
            </a:r>
          </a:p>
          <a:p>
            <a:pPr marL="285750" indent="-285750">
              <a:lnSpc>
                <a:spcPct val="250000"/>
              </a:lnSpc>
              <a:buFont typeface="Wingdings" panose="05000000000000000000" pitchFamily="2" charset="2"/>
              <a:buChar char="q"/>
            </a:pPr>
            <a:r>
              <a:rPr lang="en-US" sz="1800" dirty="0"/>
              <a:t>Adapting Learning for Children with Additional Needs</a:t>
            </a:r>
          </a:p>
        </p:txBody>
      </p:sp>
    </p:spTree>
    <p:extLst>
      <p:ext uri="{BB962C8B-B14F-4D97-AF65-F5344CB8AC3E}">
        <p14:creationId xmlns:p14="http://schemas.microsoft.com/office/powerpoint/2010/main" val="130105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3471A-AA56-ACED-3E4E-FDC8BDDAC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1545B-3A73-B56C-CEF7-B3967C335938}"/>
              </a:ext>
            </a:extLst>
          </p:cNvPr>
          <p:cNvSpPr>
            <a:spLocks noGrp="1"/>
          </p:cNvSpPr>
          <p:nvPr>
            <p:ph type="title"/>
          </p:nvPr>
        </p:nvSpPr>
        <p:spPr>
          <a:xfrm>
            <a:off x="440979" y="865845"/>
            <a:ext cx="11157463" cy="914830"/>
          </a:xfrm>
        </p:spPr>
        <p:txBody>
          <a:bodyPr>
            <a:normAutofit/>
          </a:bodyPr>
          <a:lstStyle/>
          <a:p>
            <a:pPr algn="l">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Adapting learning for children with additional needs</a:t>
            </a:r>
            <a:endParaRPr lang="en-US" dirty="0"/>
          </a:p>
        </p:txBody>
      </p:sp>
      <p:sp>
        <p:nvSpPr>
          <p:cNvPr id="3" name="Subtitle 2">
            <a:extLst>
              <a:ext uri="{FF2B5EF4-FFF2-40B4-BE49-F238E27FC236}">
                <a16:creationId xmlns:a16="http://schemas.microsoft.com/office/drawing/2014/main" id="{402B2544-7F3E-764B-0A74-70DD97910BB0}"/>
              </a:ext>
            </a:extLst>
          </p:cNvPr>
          <p:cNvSpPr>
            <a:spLocks noGrp="1"/>
          </p:cNvSpPr>
          <p:nvPr>
            <p:ph type="subTitle" idx="1"/>
          </p:nvPr>
        </p:nvSpPr>
        <p:spPr>
          <a:xfrm>
            <a:off x="440979" y="2127261"/>
            <a:ext cx="11157463" cy="3647897"/>
          </a:xfrm>
        </p:spPr>
        <p:txBody>
          <a:bodyPr>
            <a:normAutofit/>
          </a:bodyPr>
          <a:lstStyle/>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Meet the child where they are</a:t>
            </a:r>
          </a:p>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Support understanding with objects of reference or visuals</a:t>
            </a:r>
          </a:p>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Understand what helps children to co-regulate </a:t>
            </a:r>
          </a:p>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Physical  resources</a:t>
            </a:r>
          </a:p>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Adapt language</a:t>
            </a:r>
          </a:p>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Adapt environment</a:t>
            </a:r>
          </a:p>
          <a:p>
            <a:pPr marL="342900" indent="-342900" algn="l" rtl="0">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Consider the size of groups</a:t>
            </a:r>
          </a:p>
        </p:txBody>
      </p:sp>
    </p:spTree>
    <p:extLst>
      <p:ext uri="{BB962C8B-B14F-4D97-AF65-F5344CB8AC3E}">
        <p14:creationId xmlns:p14="http://schemas.microsoft.com/office/powerpoint/2010/main" val="389854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F759-741C-0FB0-9D77-817F5BF7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86594-7212-AD51-D0DE-20B4E2A6B8E5}"/>
              </a:ext>
            </a:extLst>
          </p:cNvPr>
          <p:cNvSpPr>
            <a:spLocks noGrp="1"/>
          </p:cNvSpPr>
          <p:nvPr>
            <p:ph type="title"/>
          </p:nvPr>
        </p:nvSpPr>
        <p:spPr>
          <a:xfrm>
            <a:off x="440979" y="865845"/>
            <a:ext cx="11157463" cy="914830"/>
          </a:xfrm>
        </p:spPr>
        <p:txBody>
          <a:bodyPr>
            <a:normAutofit/>
          </a:bodyPr>
          <a:lstStyle/>
          <a:p>
            <a:pPr algn="ctr">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Handwriting – mistakes from the UK!</a:t>
            </a:r>
            <a:endParaRPr lang="en-US" dirty="0"/>
          </a:p>
        </p:txBody>
      </p:sp>
      <p:pic>
        <p:nvPicPr>
          <p:cNvPr id="6" name="Picture 2" descr="Dot to Dot Font">
            <a:extLst>
              <a:ext uri="{FF2B5EF4-FFF2-40B4-BE49-F238E27FC236}">
                <a16:creationId xmlns:a16="http://schemas.microsoft.com/office/drawing/2014/main" id="{8F780942-E26F-F4C4-BD44-9AD9293F7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853" y="2450225"/>
            <a:ext cx="4501655" cy="2975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Free Letter A Dot Worksheets Printable PDF">
            <a:extLst>
              <a:ext uri="{FF2B5EF4-FFF2-40B4-BE49-F238E27FC236}">
                <a16:creationId xmlns:a16="http://schemas.microsoft.com/office/drawing/2014/main" id="{416D7C7D-6D59-9B43-6461-6F41717A1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488" y="1941095"/>
            <a:ext cx="3217309" cy="4263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8383-4109-CB06-1B17-AF479B38E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154CF-C585-01A3-0F58-1189AA20633E}"/>
              </a:ext>
            </a:extLst>
          </p:cNvPr>
          <p:cNvSpPr>
            <a:spLocks noGrp="1"/>
          </p:cNvSpPr>
          <p:nvPr>
            <p:ph type="title"/>
          </p:nvPr>
        </p:nvSpPr>
        <p:spPr>
          <a:xfrm>
            <a:off x="440979" y="865845"/>
            <a:ext cx="11157463" cy="1261416"/>
          </a:xfrm>
        </p:spPr>
        <p:txBody>
          <a:bodyPr>
            <a:normAutofit fontScale="90000"/>
          </a:bodyPr>
          <a:lstStyle/>
          <a:p>
            <a:pPr algn="l">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Better Alternatives</a:t>
            </a:r>
            <a:br>
              <a:rPr lang="en-GB" sz="2400" dirty="0">
                <a:latin typeface="Calibri" panose="020F0502020204030204" pitchFamily="34" charset="0"/>
                <a:ea typeface="Calibri" panose="020F0502020204030204" pitchFamily="34" charset="0"/>
                <a:cs typeface="Calibri" panose="020F0502020204030204" pitchFamily="34" charset="0"/>
              </a:rPr>
            </a:br>
            <a:r>
              <a:rPr lang="en-GB" sz="2400" dirty="0">
                <a:latin typeface="Calibri" panose="020F0502020204030204" pitchFamily="34" charset="0"/>
                <a:ea typeface="Calibri" panose="020F0502020204030204" pitchFamily="34" charset="0"/>
                <a:cs typeface="Calibri" panose="020F0502020204030204" pitchFamily="34" charset="0"/>
              </a:rPr>
              <a:t>Instead of handwriting sheets and name cards, children need:</a:t>
            </a:r>
            <a:br>
              <a:rPr lang="en-GB" sz="2400"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3" name="Subtitle 2">
            <a:extLst>
              <a:ext uri="{FF2B5EF4-FFF2-40B4-BE49-F238E27FC236}">
                <a16:creationId xmlns:a16="http://schemas.microsoft.com/office/drawing/2014/main" id="{2605DE8B-DAE0-CD34-18F8-C03760557C1C}"/>
              </a:ext>
            </a:extLst>
          </p:cNvPr>
          <p:cNvSpPr>
            <a:spLocks noGrp="1"/>
          </p:cNvSpPr>
          <p:nvPr>
            <p:ph type="subTitle" idx="1"/>
          </p:nvPr>
        </p:nvSpPr>
        <p:spPr>
          <a:xfrm>
            <a:off x="440979" y="2303723"/>
            <a:ext cx="11157463" cy="3647897"/>
          </a:xfrm>
        </p:spPr>
        <p:txBody>
          <a:bodyPr>
            <a:normAutofit/>
          </a:bodyPr>
          <a:lstStyle/>
          <a:p>
            <a:pPr marL="342900" lvl="0" indent="-342900" algn="l" rtl="0">
              <a:buFont typeface="Wingdings" panose="05000000000000000000" pitchFamily="2" charset="2"/>
              <a:buChar char="q"/>
            </a:pPr>
            <a:r>
              <a:rPr lang="en-GB" sz="2400" b="1" dirty="0">
                <a:highlight>
                  <a:srgbClr val="FFFFFF"/>
                </a:highlight>
                <a:latin typeface="Calibri" panose="020F0502020204030204" pitchFamily="34" charset="0"/>
                <a:ea typeface="Calibri" panose="020F0502020204030204" pitchFamily="34" charset="0"/>
                <a:cs typeface="Calibri" panose="020F0502020204030204" pitchFamily="34" charset="0"/>
              </a:rPr>
              <a:t>Large-scale mark making</a:t>
            </a: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 Strengthening gross motor skills with paint, chalk, sand and water</a:t>
            </a:r>
          </a:p>
          <a:p>
            <a:pPr marL="342900" lvl="0" indent="-342900" algn="l" rtl="0">
              <a:buFont typeface="Wingdings" panose="05000000000000000000" pitchFamily="2" charset="2"/>
              <a:buChar char="q"/>
            </a:pPr>
            <a:r>
              <a:rPr lang="en-GB" sz="2400" b="1" dirty="0">
                <a:highlight>
                  <a:srgbClr val="FFFFFF"/>
                </a:highlight>
                <a:latin typeface="Calibri" panose="020F0502020204030204" pitchFamily="34" charset="0"/>
                <a:ea typeface="Calibri" panose="020F0502020204030204" pitchFamily="34" charset="0"/>
                <a:cs typeface="Calibri" panose="020F0502020204030204" pitchFamily="34" charset="0"/>
              </a:rPr>
              <a:t>Multi-sensory practice</a:t>
            </a: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 Using dough, foam, or loose parts to form letters</a:t>
            </a:r>
          </a:p>
          <a:p>
            <a:pPr marL="342900" lvl="0" indent="-342900" algn="l" rtl="0">
              <a:buFont typeface="Wingdings" panose="05000000000000000000" pitchFamily="2" charset="2"/>
              <a:buChar char="q"/>
            </a:pPr>
            <a:r>
              <a:rPr lang="en-GB" sz="2400" b="1" dirty="0">
                <a:highlight>
                  <a:srgbClr val="FFFFFF"/>
                </a:highlight>
                <a:latin typeface="Calibri" panose="020F0502020204030204" pitchFamily="34" charset="0"/>
                <a:ea typeface="Calibri" panose="020F0502020204030204" pitchFamily="34" charset="0"/>
                <a:cs typeface="Calibri" panose="020F0502020204030204" pitchFamily="34" charset="0"/>
              </a:rPr>
              <a:t>Authentic purpose</a:t>
            </a: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 Writing that matters to the child</a:t>
            </a:r>
          </a:p>
          <a:p>
            <a:pPr marL="342900" lvl="0" indent="-342900" algn="l" rtl="0">
              <a:buFont typeface="Wingdings" panose="05000000000000000000" pitchFamily="2" charset="2"/>
              <a:buChar char="q"/>
            </a:pPr>
            <a:r>
              <a:rPr lang="en-GB" sz="2400" b="1" dirty="0">
                <a:highlight>
                  <a:srgbClr val="FFFFFF"/>
                </a:highlight>
                <a:latin typeface="Calibri" panose="020F0502020204030204" pitchFamily="34" charset="0"/>
                <a:ea typeface="Calibri" panose="020F0502020204030204" pitchFamily="34" charset="0"/>
                <a:cs typeface="Calibri" panose="020F0502020204030204" pitchFamily="34" charset="0"/>
              </a:rPr>
              <a:t>Adult modelling</a:t>
            </a: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 Shared writing and talk that link sound, movement and meaning</a:t>
            </a:r>
          </a:p>
          <a:p>
            <a:pPr marL="342900" lvl="0" indent="-342900" algn="l" rtl="0">
              <a:buFont typeface="Wingdings" panose="05000000000000000000" pitchFamily="2" charset="2"/>
              <a:buChar char="q"/>
            </a:pPr>
            <a:r>
              <a:rPr lang="en-GB" sz="2400" b="1" dirty="0">
                <a:highlight>
                  <a:srgbClr val="FFFFFF"/>
                </a:highlight>
                <a:latin typeface="Calibri" panose="020F0502020204030204" pitchFamily="34" charset="0"/>
                <a:ea typeface="Calibri" panose="020F0502020204030204" pitchFamily="34" charset="0"/>
                <a:cs typeface="Calibri" panose="020F0502020204030204" pitchFamily="34" charset="0"/>
              </a:rPr>
              <a:t>Developmental readiness</a:t>
            </a: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 Waiting until children’s bodies and brains are prepared for fine handwriting</a:t>
            </a:r>
          </a:p>
        </p:txBody>
      </p:sp>
    </p:spTree>
    <p:extLst>
      <p:ext uri="{BB962C8B-B14F-4D97-AF65-F5344CB8AC3E}">
        <p14:creationId xmlns:p14="http://schemas.microsoft.com/office/powerpoint/2010/main" val="281164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8BB50-E482-8485-EA31-AC36944F4E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A271F4F-E2F5-50AE-C193-1A5327F3B3ED}"/>
              </a:ext>
            </a:extLst>
          </p:cNvPr>
          <p:cNvSpPr>
            <a:spLocks noGrp="1"/>
          </p:cNvSpPr>
          <p:nvPr>
            <p:ph type="subTitle" idx="1"/>
          </p:nvPr>
        </p:nvSpPr>
        <p:spPr>
          <a:xfrm>
            <a:off x="440979" y="6136533"/>
            <a:ext cx="11157463" cy="503645"/>
          </a:xfrm>
        </p:spPr>
        <p:txBody>
          <a:bodyPr>
            <a:normAutofit/>
          </a:bodyPr>
          <a:lstStyle/>
          <a:p>
            <a:pPr algn="ctr" rtl="0"/>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Created by Shonette Bason</a:t>
            </a:r>
          </a:p>
        </p:txBody>
      </p:sp>
      <p:pic>
        <p:nvPicPr>
          <p:cNvPr id="6" name="Online Media 7" title="Dough Disco">
            <a:hlinkClick r:id="" action="ppaction://media"/>
            <a:extLst>
              <a:ext uri="{FF2B5EF4-FFF2-40B4-BE49-F238E27FC236}">
                <a16:creationId xmlns:a16="http://schemas.microsoft.com/office/drawing/2014/main" id="{C8ECD067-F1C4-43FF-0C2A-10FCC42DFF02}"/>
              </a:ext>
            </a:extLst>
          </p:cNvPr>
          <p:cNvPicPr>
            <a:picLocks noRot="1" noChangeAspect="1"/>
          </p:cNvPicPr>
          <p:nvPr>
            <a:videoFile r:link="rId1"/>
          </p:nvPr>
        </p:nvPicPr>
        <p:blipFill>
          <a:blip r:embed="rId4"/>
          <a:stretch>
            <a:fillRect/>
          </a:stretch>
        </p:blipFill>
        <p:spPr>
          <a:xfrm>
            <a:off x="440979" y="619416"/>
            <a:ext cx="11301842" cy="5351473"/>
          </a:xfrm>
          <a:prstGeom prst="rect">
            <a:avLst/>
          </a:prstGeom>
        </p:spPr>
      </p:pic>
    </p:spTree>
    <p:extLst>
      <p:ext uri="{BB962C8B-B14F-4D97-AF65-F5344CB8AC3E}">
        <p14:creationId xmlns:p14="http://schemas.microsoft.com/office/powerpoint/2010/main" val="217853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02F5-9C36-33E1-ACB8-8FB3BCAFEC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273A8F-E66C-488E-91CB-BF58E97132FE}"/>
              </a:ext>
            </a:extLst>
          </p:cNvPr>
          <p:cNvSpPr>
            <a:spLocks noGrp="1"/>
          </p:cNvSpPr>
          <p:nvPr>
            <p:ph type="subTitle" idx="1"/>
          </p:nvPr>
        </p:nvSpPr>
        <p:spPr>
          <a:xfrm>
            <a:off x="440979" y="753979"/>
            <a:ext cx="5911695" cy="5743074"/>
          </a:xfrm>
        </p:spPr>
        <p:txBody>
          <a:bodyPr>
            <a:normAutofit fontScale="92500"/>
          </a:bodyPr>
          <a:lstStyle/>
          <a:p>
            <a:pPr lvl="0" algn="l" rtl="0"/>
            <a:r>
              <a:rPr lang="en-US" sz="2400" b="1" dirty="0">
                <a:solidFill>
                  <a:schemeClr val="accent2"/>
                </a:solidFill>
                <a:highlight>
                  <a:srgbClr val="FFFFFF"/>
                </a:highlight>
                <a:latin typeface="Calibri" panose="020F0502020204030204" pitchFamily="34" charset="0"/>
                <a:ea typeface="Calibri" panose="020F0502020204030204" pitchFamily="34" charset="0"/>
                <a:cs typeface="Calibri" panose="020F0502020204030204" pitchFamily="34" charset="0"/>
              </a:rPr>
              <a:t>Take Aways</a:t>
            </a:r>
            <a:br>
              <a:rPr lang="en-US" sz="2400" b="1" dirty="0">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2400" b="1" dirty="0">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2400" b="1" dirty="0">
                <a:highlight>
                  <a:srgbClr val="FFFFFF"/>
                </a:highlight>
                <a:latin typeface="Calibri" panose="020F0502020204030204" pitchFamily="34" charset="0"/>
                <a:ea typeface="Calibri" panose="020F0502020204030204" pitchFamily="34" charset="0"/>
                <a:cs typeface="Calibri" panose="020F0502020204030204" pitchFamily="34" charset="0"/>
              </a:rPr>
              <a:t>Play</a:t>
            </a: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 isn’t a reward for good </a:t>
            </a:r>
            <a:r>
              <a:rPr lang="en-US" sz="2400" dirty="0" err="1">
                <a:highlight>
                  <a:srgbClr val="FFFFFF"/>
                </a:highlight>
                <a:latin typeface="Calibri" panose="020F0502020204030204" pitchFamily="34" charset="0"/>
                <a:ea typeface="Calibri" panose="020F0502020204030204" pitchFamily="34" charset="0"/>
                <a:cs typeface="Calibri" panose="020F0502020204030204" pitchFamily="34" charset="0"/>
              </a:rPr>
              <a:t>behaviour</a:t>
            </a: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 or something that happens after the ‘</a:t>
            </a:r>
            <a:r>
              <a:rPr lang="en-US" sz="2400" b="1" dirty="0">
                <a:highlight>
                  <a:srgbClr val="FFFFFF"/>
                </a:highlight>
                <a:latin typeface="Calibri" panose="020F0502020204030204" pitchFamily="34" charset="0"/>
                <a:ea typeface="Calibri" panose="020F0502020204030204" pitchFamily="34" charset="0"/>
                <a:cs typeface="Calibri" panose="020F0502020204030204" pitchFamily="34" charset="0"/>
              </a:rPr>
              <a:t>real work’ </a:t>
            </a: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is done. </a:t>
            </a:r>
            <a:b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t>It’s the infrastructure through which children process their experiences, build relationships, and develop the skills they need for life</a:t>
            </a:r>
            <a:br>
              <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2400" b="1" dirty="0">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Play supports brain growth and children to thrive!</a:t>
            </a:r>
            <a:br>
              <a:rPr lang="en-US"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‘Children’s right to play must be the anchor for all child development and mental health support.’</a:t>
            </a:r>
            <a:endParaRPr lang="ar-BH"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lvl="0" algn="l" rtl="0"/>
            <a:br>
              <a:rPr lang="en-US" sz="24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Dr Kate Renshaw</a:t>
            </a:r>
            <a:endParaRPr lang="en-GB" sz="2400"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2D0DC15-395C-B8B9-F6C8-A2C84AA6F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812" y="753979"/>
            <a:ext cx="4965210" cy="574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615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FC6B9-C79C-D37A-E946-E6E5C3B9D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85260-483D-1F0E-FD51-299853F39C40}"/>
              </a:ext>
            </a:extLst>
          </p:cNvPr>
          <p:cNvSpPr>
            <a:spLocks noGrp="1"/>
          </p:cNvSpPr>
          <p:nvPr>
            <p:ph type="title"/>
          </p:nvPr>
        </p:nvSpPr>
        <p:spPr>
          <a:xfrm>
            <a:off x="440979" y="865845"/>
            <a:ext cx="11157463" cy="1261416"/>
          </a:xfrm>
        </p:spPr>
        <p:txBody>
          <a:bodyPr>
            <a:normAutofit/>
          </a:bodyPr>
          <a:lstStyle/>
          <a:p>
            <a:pPr algn="l">
              <a:lnSpc>
                <a:spcPct val="150000"/>
              </a:lnSpc>
            </a:pPr>
            <a:r>
              <a:rPr lang="en-GB" sz="2400" dirty="0">
                <a:latin typeface="Calibri" panose="020F0502020204030204" pitchFamily="34" charset="0"/>
                <a:ea typeface="Calibri" panose="020F0502020204030204" pitchFamily="34" charset="0"/>
                <a:cs typeface="Calibri" panose="020F0502020204030204" pitchFamily="34" charset="0"/>
              </a:rPr>
              <a:t>What will you add to your toolkit?</a:t>
            </a:r>
            <a:endParaRPr lang="en-US" dirty="0"/>
          </a:p>
        </p:txBody>
      </p:sp>
      <p:pic>
        <p:nvPicPr>
          <p:cNvPr id="7" name="Picture 4" descr="Toolkits – History of Place">
            <a:extLst>
              <a:ext uri="{FF2B5EF4-FFF2-40B4-BE49-F238E27FC236}">
                <a16:creationId xmlns:a16="http://schemas.microsoft.com/office/drawing/2014/main" id="{F5358CC5-8F1F-DD32-31F6-3735CD999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122" y="3010416"/>
            <a:ext cx="2809125" cy="181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60E4FAC-018B-C350-B5FD-B28F0EDAD7C1}"/>
              </a:ext>
            </a:extLst>
          </p:cNvPr>
          <p:cNvSpPr/>
          <p:nvPr/>
        </p:nvSpPr>
        <p:spPr>
          <a:xfrm>
            <a:off x="8631856" y="1961157"/>
            <a:ext cx="2383604" cy="134315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26433B4-98B1-B3E2-5C8B-0D2CCA14FB55}"/>
              </a:ext>
            </a:extLst>
          </p:cNvPr>
          <p:cNvSpPr/>
          <p:nvPr/>
        </p:nvSpPr>
        <p:spPr>
          <a:xfrm>
            <a:off x="8311645" y="4301761"/>
            <a:ext cx="2383604" cy="134315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CC1DAB5-6508-A50A-885D-76262BC35736}"/>
              </a:ext>
            </a:extLst>
          </p:cNvPr>
          <p:cNvSpPr/>
          <p:nvPr/>
        </p:nvSpPr>
        <p:spPr>
          <a:xfrm>
            <a:off x="1553591" y="1961157"/>
            <a:ext cx="2383604" cy="134315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4D9FAE54-3CCD-8651-58F6-946DD9F3C23E}"/>
              </a:ext>
            </a:extLst>
          </p:cNvPr>
          <p:cNvSpPr/>
          <p:nvPr/>
        </p:nvSpPr>
        <p:spPr>
          <a:xfrm>
            <a:off x="2085505" y="5000403"/>
            <a:ext cx="2383604" cy="134315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2" name="Connector: Curved 11">
            <a:extLst>
              <a:ext uri="{FF2B5EF4-FFF2-40B4-BE49-F238E27FC236}">
                <a16:creationId xmlns:a16="http://schemas.microsoft.com/office/drawing/2014/main" id="{639C4759-54F2-F5CD-75C7-DCE1CA7ACDE4}"/>
              </a:ext>
            </a:extLst>
          </p:cNvPr>
          <p:cNvCxnSpPr>
            <a:stCxn id="8" idx="1"/>
            <a:endCxn id="7" idx="3"/>
          </p:cNvCxnSpPr>
          <p:nvPr/>
        </p:nvCxnSpPr>
        <p:spPr>
          <a:xfrm rot="10800000" flipV="1">
            <a:off x="7522248" y="2632734"/>
            <a:ext cx="1109609" cy="1284917"/>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3526FEE2-06BD-FDE4-1D73-33360CC9821E}"/>
              </a:ext>
            </a:extLst>
          </p:cNvPr>
          <p:cNvCxnSpPr>
            <a:stCxn id="10" idx="2"/>
            <a:endCxn id="7" idx="1"/>
          </p:cNvCxnSpPr>
          <p:nvPr/>
        </p:nvCxnSpPr>
        <p:spPr>
          <a:xfrm rot="16200000" flipH="1">
            <a:off x="3422588" y="2627117"/>
            <a:ext cx="613339" cy="196772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12954122-C61F-054C-876D-FA4F6068BC4D}"/>
              </a:ext>
            </a:extLst>
          </p:cNvPr>
          <p:cNvCxnSpPr>
            <a:stCxn id="11" idx="3"/>
            <a:endCxn id="7" idx="2"/>
          </p:cNvCxnSpPr>
          <p:nvPr/>
        </p:nvCxnSpPr>
        <p:spPr>
          <a:xfrm flipV="1">
            <a:off x="4469109" y="4824888"/>
            <a:ext cx="1648576" cy="84709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7757A94E-34BF-8E49-C8CE-F5288303337A}"/>
              </a:ext>
            </a:extLst>
          </p:cNvPr>
          <p:cNvCxnSpPr>
            <a:stCxn id="9" idx="1"/>
            <a:endCxn id="7" idx="3"/>
          </p:cNvCxnSpPr>
          <p:nvPr/>
        </p:nvCxnSpPr>
        <p:spPr>
          <a:xfrm rot="10800000">
            <a:off x="7522247" y="3917653"/>
            <a:ext cx="789398" cy="1055687"/>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2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81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B52B2-9F11-8D7D-9094-0382AFB52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328BD-E45D-1337-E81D-9C631280C7BB}"/>
              </a:ext>
            </a:extLst>
          </p:cNvPr>
          <p:cNvSpPr>
            <a:spLocks noGrp="1"/>
          </p:cNvSpPr>
          <p:nvPr>
            <p:ph type="title"/>
          </p:nvPr>
        </p:nvSpPr>
        <p:spPr>
          <a:xfrm>
            <a:off x="1530071" y="802105"/>
            <a:ext cx="8634553" cy="577273"/>
          </a:xfrm>
        </p:spPr>
        <p:txBody>
          <a:bodyPr>
            <a:normAutofit/>
          </a:bodyPr>
          <a:lstStyle/>
          <a:p>
            <a:pPr algn="ctr"/>
            <a:r>
              <a:rPr lang="en-US" sz="2800" dirty="0"/>
              <a:t>My Toolkit</a:t>
            </a:r>
          </a:p>
        </p:txBody>
      </p:sp>
      <p:pic>
        <p:nvPicPr>
          <p:cNvPr id="6" name="Picture 4" descr="Toolkits – History of Place">
            <a:extLst>
              <a:ext uri="{FF2B5EF4-FFF2-40B4-BE49-F238E27FC236}">
                <a16:creationId xmlns:a16="http://schemas.microsoft.com/office/drawing/2014/main" id="{6C9AA63C-B076-CE6D-B697-2F237E387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7" t="9871" r="9722" b="6970"/>
          <a:stretch>
            <a:fillRect/>
          </a:stretch>
        </p:blipFill>
        <p:spPr bwMode="auto">
          <a:xfrm>
            <a:off x="4158301" y="1736472"/>
            <a:ext cx="3356092" cy="169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0C44E3-0BF8-54D1-60D2-94C128A9C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748" y="4069907"/>
            <a:ext cx="3182734" cy="238397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D5C760C-FAAE-FF16-E566-550715F51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18" y="4031859"/>
            <a:ext cx="3182734" cy="2366677"/>
          </a:xfrm>
          <a:prstGeom prst="rect">
            <a:avLst/>
          </a:prstGeom>
          <a:ln>
            <a:noFill/>
          </a:ln>
          <a:effectLst>
            <a:outerShdw blurRad="292100" dist="139700" dir="2700000" algn="tl" rotWithShape="0">
              <a:srgbClr val="333333">
                <a:alpha val="65000"/>
              </a:srgbClr>
            </a:outerShdw>
          </a:effectLst>
        </p:spPr>
      </p:pic>
      <p:pic>
        <p:nvPicPr>
          <p:cNvPr id="9" name="Picture 2" descr="Ten pin bowling with young children ...">
            <a:extLst>
              <a:ext uri="{FF2B5EF4-FFF2-40B4-BE49-F238E27FC236}">
                <a16:creationId xmlns:a16="http://schemas.microsoft.com/office/drawing/2014/main" id="{6C85BF0E-4BD6-C4CC-3BCF-4DDDC40BA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194" y="4069907"/>
            <a:ext cx="3182734" cy="2383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6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4D1FA-DF5E-8871-C636-A915E7BFB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89294-A6AD-0C47-6C63-1715CC5C15C8}"/>
              </a:ext>
            </a:extLst>
          </p:cNvPr>
          <p:cNvSpPr>
            <a:spLocks noGrp="1"/>
          </p:cNvSpPr>
          <p:nvPr>
            <p:ph type="title"/>
          </p:nvPr>
        </p:nvSpPr>
        <p:spPr>
          <a:xfrm>
            <a:off x="440979" y="865845"/>
            <a:ext cx="8634553" cy="465214"/>
          </a:xfrm>
        </p:spPr>
        <p:txBody>
          <a:bodyPr/>
          <a:lstStyle/>
          <a:p>
            <a:r>
              <a:rPr lang="en-US" dirty="0"/>
              <a:t>NSPCC Definition</a:t>
            </a:r>
          </a:p>
        </p:txBody>
      </p:sp>
      <p:sp>
        <p:nvSpPr>
          <p:cNvPr id="3" name="Subtitle 2">
            <a:extLst>
              <a:ext uri="{FF2B5EF4-FFF2-40B4-BE49-F238E27FC236}">
                <a16:creationId xmlns:a16="http://schemas.microsoft.com/office/drawing/2014/main" id="{F6E14919-8100-382C-35AF-5B4CFA83ABD6}"/>
              </a:ext>
            </a:extLst>
          </p:cNvPr>
          <p:cNvSpPr>
            <a:spLocks noGrp="1"/>
          </p:cNvSpPr>
          <p:nvPr>
            <p:ph type="subTitle" idx="1"/>
          </p:nvPr>
        </p:nvSpPr>
        <p:spPr>
          <a:xfrm>
            <a:off x="440979" y="2127261"/>
            <a:ext cx="11310042" cy="2603477"/>
          </a:xfrm>
        </p:spPr>
        <p:txBody>
          <a:bodyPr>
            <a:normAutofit/>
          </a:bodyPr>
          <a:lstStyle/>
          <a:p>
            <a:r>
              <a:rPr lang="en-US" sz="2400" dirty="0">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rPr>
              <a:t>Children's development and mental health are affected by factors such as the environments they're raised in, the relationships they build and the experiences they have.</a:t>
            </a:r>
          </a:p>
          <a:p>
            <a:r>
              <a:rPr lang="en-US" sz="2400" dirty="0">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rPr>
              <a:t>Child development refers to the physical, cognitive, emotional and social growth that occurs throughout a child's life. Children's mental health – their cognitive, </a:t>
            </a:r>
            <a:r>
              <a:rPr lang="en-US" sz="2400" dirty="0" err="1">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rPr>
              <a:t>behavioural</a:t>
            </a:r>
            <a:r>
              <a:rPr lang="en-US" sz="2400" dirty="0">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rPr>
              <a:t> and social wellbeing</a:t>
            </a:r>
            <a:r>
              <a:rPr lang="en-GB" sz="2400" dirty="0">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400" dirty="0">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23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DD6C8-EDFB-B091-4898-19D3D370D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B1E3D-1BE6-355F-B986-FE7FB0BEA6EA}"/>
              </a:ext>
            </a:extLst>
          </p:cNvPr>
          <p:cNvSpPr>
            <a:spLocks noGrp="1"/>
          </p:cNvSpPr>
          <p:nvPr>
            <p:ph type="title"/>
          </p:nvPr>
        </p:nvSpPr>
        <p:spPr>
          <a:xfrm>
            <a:off x="440979" y="865845"/>
            <a:ext cx="8634553" cy="465214"/>
          </a:xfrm>
        </p:spPr>
        <p:txBody>
          <a:bodyPr/>
          <a:lstStyle/>
          <a:p>
            <a:r>
              <a:rPr lang="en-US" dirty="0"/>
              <a:t>The Power of Play!</a:t>
            </a:r>
          </a:p>
        </p:txBody>
      </p:sp>
      <p:sp>
        <p:nvSpPr>
          <p:cNvPr id="3" name="Subtitle 2">
            <a:extLst>
              <a:ext uri="{FF2B5EF4-FFF2-40B4-BE49-F238E27FC236}">
                <a16:creationId xmlns:a16="http://schemas.microsoft.com/office/drawing/2014/main" id="{3BA834AD-28A8-C242-3BFC-B8395523CB98}"/>
              </a:ext>
            </a:extLst>
          </p:cNvPr>
          <p:cNvSpPr>
            <a:spLocks noGrp="1"/>
          </p:cNvSpPr>
          <p:nvPr>
            <p:ph type="subTitle" idx="1"/>
          </p:nvPr>
        </p:nvSpPr>
        <p:spPr>
          <a:xfrm>
            <a:off x="440979" y="1599498"/>
            <a:ext cx="11310042" cy="2603477"/>
          </a:xfrm>
        </p:spPr>
        <p:txBody>
          <a:bodyPr>
            <a:normAutofit/>
          </a:bodyPr>
          <a:lstStyle/>
          <a:p>
            <a:pPr algn="ctr"/>
            <a:r>
              <a:rPr lang="en-US" sz="2400" dirty="0">
                <a:solidFill>
                  <a:srgbClr val="525455"/>
                </a:solidFill>
                <a:highlight>
                  <a:srgbClr val="FFFFFF"/>
                </a:highlight>
                <a:latin typeface="Calibri" panose="020F0502020204030204" pitchFamily="34" charset="0"/>
                <a:ea typeface="Calibri" panose="020F0502020204030204" pitchFamily="34" charset="0"/>
                <a:cs typeface="Calibri" panose="020F0502020204030204" pitchFamily="34" charset="0"/>
              </a:rPr>
              <a:t>Why do children skip?</a:t>
            </a:r>
          </a:p>
        </p:txBody>
      </p:sp>
      <p:pic>
        <p:nvPicPr>
          <p:cNvPr id="4" name="Picture 4" descr="12,136 Child Skipping Royalty-Free ...">
            <a:extLst>
              <a:ext uri="{FF2B5EF4-FFF2-40B4-BE49-F238E27FC236}">
                <a16:creationId xmlns:a16="http://schemas.microsoft.com/office/drawing/2014/main" id="{CD15E43A-A32E-70A5-49F2-8DD0402B5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963" y="2421811"/>
            <a:ext cx="5324073" cy="3817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DEA6-EEEB-6DC8-EE91-A228A7D09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47A59-78F2-0E23-D2AD-04CF88BAF2FC}"/>
              </a:ext>
            </a:extLst>
          </p:cNvPr>
          <p:cNvSpPr>
            <a:spLocks noGrp="1"/>
          </p:cNvSpPr>
          <p:nvPr>
            <p:ph type="title"/>
          </p:nvPr>
        </p:nvSpPr>
        <p:spPr>
          <a:xfrm>
            <a:off x="440979" y="865845"/>
            <a:ext cx="9649505" cy="465214"/>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Jaak Panksepp – “The Rat Tickler” (</a:t>
            </a:r>
            <a:r>
              <a:rPr lang="en-GB" sz="2400" dirty="0">
                <a:latin typeface="Calibri" panose="020F0502020204030204" pitchFamily="34" charset="0"/>
                <a:ea typeface="Calibri" panose="020F0502020204030204" pitchFamily="34" charset="0"/>
                <a:cs typeface="Calibri" panose="020F0502020204030204" pitchFamily="34" charset="0"/>
              </a:rPr>
              <a:t>neuroscientist)</a:t>
            </a:r>
            <a:endParaRPr lang="en-US" dirty="0"/>
          </a:p>
        </p:txBody>
      </p:sp>
      <p:pic>
        <p:nvPicPr>
          <p:cNvPr id="7" name="Picture 2" descr="Jaak Panksepp: Pioneer of Affective ...">
            <a:extLst>
              <a:ext uri="{FF2B5EF4-FFF2-40B4-BE49-F238E27FC236}">
                <a16:creationId xmlns:a16="http://schemas.microsoft.com/office/drawing/2014/main" id="{104D252C-A6B4-0AD0-6578-FB1F1872F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2511250"/>
            <a:ext cx="4378036" cy="291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0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418BF-1651-C1F3-376A-17EE94129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37B81-2AD0-2AED-2CF2-804FF7D7B80F}"/>
              </a:ext>
            </a:extLst>
          </p:cNvPr>
          <p:cNvSpPr>
            <a:spLocks noGrp="1"/>
          </p:cNvSpPr>
          <p:nvPr>
            <p:ph type="title"/>
          </p:nvPr>
        </p:nvSpPr>
        <p:spPr>
          <a:xfrm>
            <a:off x="440979" y="865845"/>
            <a:ext cx="9649505" cy="465214"/>
          </a:xfrm>
        </p:spPr>
        <p:txBody>
          <a:bodyPr>
            <a:norm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What does a child naturally do when they are in the following spaces? </a:t>
            </a:r>
            <a:endParaRPr lang="en-US" dirty="0"/>
          </a:p>
        </p:txBody>
      </p:sp>
      <p:pic>
        <p:nvPicPr>
          <p:cNvPr id="3" name="Picture 2" descr="Open Spaces to Stretch Your Legs ...">
            <a:extLst>
              <a:ext uri="{FF2B5EF4-FFF2-40B4-BE49-F238E27FC236}">
                <a16:creationId xmlns:a16="http://schemas.microsoft.com/office/drawing/2014/main" id="{236CA6FA-B3E4-88C9-9D94-C426DCC36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845" y="1623958"/>
            <a:ext cx="3671887"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A hill with a tree on it | Premium Photo">
            <a:extLst>
              <a:ext uri="{FF2B5EF4-FFF2-40B4-BE49-F238E27FC236}">
                <a16:creationId xmlns:a16="http://schemas.microsoft.com/office/drawing/2014/main" id="{FD8DB845-3C79-7671-9D1A-0C3A7175C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629" y="1623958"/>
            <a:ext cx="3671887"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6" descr="Crowcroft Bros Landscape Gardeners">
            <a:extLst>
              <a:ext uri="{FF2B5EF4-FFF2-40B4-BE49-F238E27FC236}">
                <a16:creationId xmlns:a16="http://schemas.microsoft.com/office/drawing/2014/main" id="{27E15AEC-A281-C16E-FA80-80992B1E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056" y="4162479"/>
            <a:ext cx="3671887"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7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20A18-158A-3105-7FAF-4B32A9844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BB404-D8C1-8634-1A87-9C13AB00E267}"/>
              </a:ext>
            </a:extLst>
          </p:cNvPr>
          <p:cNvSpPr>
            <a:spLocks noGrp="1"/>
          </p:cNvSpPr>
          <p:nvPr>
            <p:ph type="title"/>
          </p:nvPr>
        </p:nvSpPr>
        <p:spPr>
          <a:xfrm>
            <a:off x="440979" y="865845"/>
            <a:ext cx="9649505" cy="465214"/>
          </a:xfrm>
        </p:spPr>
        <p:txBody>
          <a:bodyPr>
            <a:norm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What does a child naturally do when they are in the following spaces? </a:t>
            </a:r>
            <a:endParaRPr lang="en-US" dirty="0"/>
          </a:p>
        </p:txBody>
      </p:sp>
      <p:pic>
        <p:nvPicPr>
          <p:cNvPr id="6" name="Picture 5">
            <a:extLst>
              <a:ext uri="{FF2B5EF4-FFF2-40B4-BE49-F238E27FC236}">
                <a16:creationId xmlns:a16="http://schemas.microsoft.com/office/drawing/2014/main" id="{BBAB0ED8-92D8-6CD1-869D-80CD8B2F599E}"/>
              </a:ext>
            </a:extLst>
          </p:cNvPr>
          <p:cNvPicPr>
            <a:picLocks noChangeAspect="1"/>
          </p:cNvPicPr>
          <p:nvPr/>
        </p:nvPicPr>
        <p:blipFill>
          <a:blip r:embed="rId3"/>
          <a:stretch>
            <a:fillRect/>
          </a:stretch>
        </p:blipFill>
        <p:spPr>
          <a:xfrm>
            <a:off x="588946" y="1717006"/>
            <a:ext cx="5285766" cy="407047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6572EFF-8982-4584-D353-FE5AD19A79F6}"/>
              </a:ext>
            </a:extLst>
          </p:cNvPr>
          <p:cNvSpPr txBox="1"/>
          <p:nvPr/>
        </p:nvSpPr>
        <p:spPr>
          <a:xfrm>
            <a:off x="6466281" y="2967415"/>
            <a:ext cx="5136773" cy="1569660"/>
          </a:xfrm>
          <a:prstGeom prst="rect">
            <a:avLst/>
          </a:prstGeom>
          <a:noFill/>
        </p:spPr>
        <p:txBody>
          <a:bodyPr wrap="square">
            <a:spAutoFit/>
          </a:bodyPr>
          <a:lstStyle/>
          <a:p>
            <a:pPr algn="ctr"/>
            <a:r>
              <a:rPr lang="en-GB" sz="32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https://www.sirenfilms.co.uk/library/introduction-to-physical-play/</a:t>
            </a:r>
            <a:r>
              <a:rPr lang="en-GB" sz="32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4280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D604D-6269-BBBC-54E2-7D7DE69D7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5F615-2A21-6B1D-356B-85155034876C}"/>
              </a:ext>
            </a:extLst>
          </p:cNvPr>
          <p:cNvSpPr>
            <a:spLocks noGrp="1"/>
          </p:cNvSpPr>
          <p:nvPr>
            <p:ph type="title"/>
          </p:nvPr>
        </p:nvSpPr>
        <p:spPr>
          <a:xfrm>
            <a:off x="440979" y="865844"/>
            <a:ext cx="11157463" cy="1235671"/>
          </a:xfrm>
        </p:spPr>
        <p:txBody>
          <a:bodyPr>
            <a:normAutofit fontScale="900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Physical Play (Gross Motor) – Take Aways!</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Gross motor play supports the development of…</a:t>
            </a:r>
            <a:br>
              <a:rPr lang="en-US" sz="2000"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3" name="Subtitle 2">
            <a:extLst>
              <a:ext uri="{FF2B5EF4-FFF2-40B4-BE49-F238E27FC236}">
                <a16:creationId xmlns:a16="http://schemas.microsoft.com/office/drawing/2014/main" id="{A6F06DD0-42BC-81DC-E698-96B35593A093}"/>
              </a:ext>
            </a:extLst>
          </p:cNvPr>
          <p:cNvSpPr>
            <a:spLocks noGrp="1"/>
          </p:cNvSpPr>
          <p:nvPr>
            <p:ph type="subTitle" idx="1"/>
          </p:nvPr>
        </p:nvSpPr>
        <p:spPr>
          <a:xfrm>
            <a:off x="440979" y="2496229"/>
            <a:ext cx="11310042" cy="2603477"/>
          </a:xfrm>
        </p:spPr>
        <p:txBody>
          <a:bodyPr>
            <a:normAutofit fontScale="85000" lnSpcReduction="20000"/>
          </a:bodyPr>
          <a:lstStyle/>
          <a:p>
            <a:pPr marL="342900" indent="-34290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Children’s confidence and mental health and well-being</a:t>
            </a:r>
          </a:p>
          <a:p>
            <a:pPr marL="342900" indent="-34290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Endurance and strength</a:t>
            </a:r>
          </a:p>
          <a:p>
            <a:pPr marL="342900" indent="-34290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Vestibular and proprioceptive senses (balance &amp; body awareness) </a:t>
            </a:r>
          </a:p>
          <a:p>
            <a:pPr marL="342900" indent="-34290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Confidence control and use of body</a:t>
            </a:r>
          </a:p>
          <a:p>
            <a:pPr marL="342900" indent="-342900">
              <a:lnSpc>
                <a:spcPct val="150000"/>
              </a:lnSpc>
              <a:buFont typeface="Wingdings" panose="05000000000000000000" pitchFamily="2" charset="2"/>
              <a:buChar char="q"/>
            </a:pPr>
            <a:r>
              <a:rPr lang="en-GB" sz="2400" dirty="0">
                <a:highlight>
                  <a:srgbClr val="FFFFFF"/>
                </a:highlight>
                <a:latin typeface="Calibri" panose="020F0502020204030204" pitchFamily="34" charset="0"/>
                <a:ea typeface="Calibri" panose="020F0502020204030204" pitchFamily="34" charset="0"/>
                <a:cs typeface="Calibri" panose="020F0502020204030204" pitchFamily="34" charset="0"/>
              </a:rPr>
              <a:t>Goss motor play/skills  are needed for writing before fine motor skills</a:t>
            </a:r>
            <a:endParaRPr lang="en-US" sz="2400"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763764"/>
      </p:ext>
    </p:extLst>
  </p:cSld>
  <p:clrMapOvr>
    <a:masterClrMapping/>
  </p:clrMapOvr>
</p:sld>
</file>

<file path=ppt/theme/theme1.xml><?xml version="1.0" encoding="utf-8"?>
<a:theme xmlns:a="http://schemas.openxmlformats.org/drawingml/2006/main" name="bQA theme">
  <a:themeElements>
    <a:clrScheme name="BQA">
      <a:dk1>
        <a:srgbClr val="01467C"/>
      </a:dk1>
      <a:lt1>
        <a:srgbClr val="FFFFFF"/>
      </a:lt1>
      <a:dk2>
        <a:srgbClr val="01467C"/>
      </a:dk2>
      <a:lt2>
        <a:srgbClr val="FFFFFF"/>
      </a:lt2>
      <a:accent1>
        <a:srgbClr val="01467C"/>
      </a:accent1>
      <a:accent2>
        <a:srgbClr val="107D0E"/>
      </a:accent2>
      <a:accent3>
        <a:srgbClr val="FBB704"/>
      </a:accent3>
      <a:accent4>
        <a:srgbClr val="F57C11"/>
      </a:accent4>
      <a:accent5>
        <a:srgbClr val="F82801"/>
      </a:accent5>
      <a:accent6>
        <a:srgbClr val="0077D1"/>
      </a:accent6>
      <a:hlink>
        <a:srgbClr val="3EACFF"/>
      </a:hlink>
      <a:folHlink>
        <a:srgbClr val="CACACA"/>
      </a:folHlink>
    </a:clrScheme>
    <a:fontScheme name="BQA theme">
      <a:majorFont>
        <a:latin typeface="Graphik Bold"/>
        <a:ea typeface=""/>
        <a:cs typeface="Graphik Arabic Bold"/>
      </a:majorFont>
      <a:minorFont>
        <a:latin typeface="Graphik"/>
        <a:ea typeface=""/>
        <a:cs typeface="Graphik Arab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QA theme" id="{4E923CB4-087C-41C6-9D00-02C6D30B9773}" vid="{A452A90B-BFF1-4C09-8DCE-CA23D5D31A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TotalTime>
  <Words>1337</Words>
  <Application>Microsoft Office PowerPoint</Application>
  <PresentationFormat>Widescreen</PresentationFormat>
  <Paragraphs>101</Paragraphs>
  <Slides>26</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Calibri</vt:lpstr>
      <vt:lpstr>Graphik</vt:lpstr>
      <vt:lpstr>Graphik Arabic Bold</vt:lpstr>
      <vt:lpstr>Graphik Arabic Regular</vt:lpstr>
      <vt:lpstr>GRAPHIK-SEMIBOLD</vt:lpstr>
      <vt:lpstr>Wingdings</vt:lpstr>
      <vt:lpstr>bQA theme</vt:lpstr>
      <vt:lpstr>The Importance of Play  in ECE</vt:lpstr>
      <vt:lpstr>Table of content </vt:lpstr>
      <vt:lpstr>My Toolkit</vt:lpstr>
      <vt:lpstr>NSPCC Definition</vt:lpstr>
      <vt:lpstr>The Power of Play!</vt:lpstr>
      <vt:lpstr>Jaak Panksepp – “The Rat Tickler” (neuroscientist)</vt:lpstr>
      <vt:lpstr>What does a child naturally do when they are in the following spaces? </vt:lpstr>
      <vt:lpstr>What does a child naturally do when they are in the following spaces? </vt:lpstr>
      <vt:lpstr>Physical Play (Gross Motor) – Take Aways! Gross motor play supports the development of… </vt:lpstr>
      <vt:lpstr>The Central Importance of Play</vt:lpstr>
      <vt:lpstr>PowerPoint Presentation</vt:lpstr>
      <vt:lpstr>PowerPoint Presentation</vt:lpstr>
      <vt:lpstr>Brain Development in the Early Years</vt:lpstr>
      <vt:lpstr>PowerPoint Presentation</vt:lpstr>
      <vt:lpstr>But how…?</vt:lpstr>
      <vt:lpstr>But what might that look like?</vt:lpstr>
      <vt:lpstr>What are some of the areas of Continuous provision?</vt:lpstr>
      <vt:lpstr>Adult led - and child-initiated learning</vt:lpstr>
      <vt:lpstr>Adult led - and child-initiated learning</vt:lpstr>
      <vt:lpstr>Adapting learning for children with additional needs</vt:lpstr>
      <vt:lpstr>Handwriting – mistakes from the UK!</vt:lpstr>
      <vt:lpstr>Better Alternatives Instead of handwriting sheets and name cards, children need: </vt:lpstr>
      <vt:lpstr>PowerPoint Presentation</vt:lpstr>
      <vt:lpstr>PowerPoint Presentation</vt:lpstr>
      <vt:lpstr>What will you add to your toolkit?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Maram Al Qasimi</dc:creator>
  <cp:lastModifiedBy>Maram Al Qasimi</cp:lastModifiedBy>
  <cp:revision>28</cp:revision>
  <dcterms:created xsi:type="dcterms:W3CDTF">2026-01-18T07:07:15Z</dcterms:created>
  <dcterms:modified xsi:type="dcterms:W3CDTF">2026-03-10T07:29:37Z</dcterms:modified>
</cp:coreProperties>
</file>