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1" r:id="rId3"/>
  </p:sldIdLst>
  <p:sldSz cx="9906000" cy="6858000" type="A4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097D394-CFA6-0346-3ACA-9B3EC75BF4C9}" name="Amal Saeed" initials="" userId="S::amal.saeed@bqa.gov.bh::79d80d0e-c80f-4daf-a648-6a22904d3b87" providerId="AD"/>
  <p188:author id="{7D600D97-8C98-55CE-7F86-20A3E061DCD0}" name="Nayla Alkaabi" initials="NA" userId="S::nayla.alkaabi@bqa.gov.bh::1fbd0e4e-7836-4105-afba-cb0a80a4a7aa" providerId="AD"/>
  <p188:author id="{1EA4D7C4-12A1-E4DA-A6B4-036DB24E9DE4}" name="Maryam Sabt" initials="MS" userId="S::maryam.sabt@bqa.gov.bh::f65587c4-2eea-4db3-a0f3-13d6be14e71f" providerId="AD"/>
  <p188:author id="{A92E82FD-D6AA-B39C-4059-EE171ADB688B}" name="Latifa Al Doseri" initials="LA" userId="S::latifa.aldoseri@bqa.gov.bh::4907bd82-5a9b-4eb6-b1cb-576b9a4adfde" providerId="AD"/>
  <p188:author id="{6B9FA2FD-6550-0960-E186-8A5946F68337}" name="Hasan Al Hammadi" initials="HA" userId="Hasan Al Hammadi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7B26"/>
    <a:srgbClr val="F3BB41"/>
    <a:srgbClr val="DF9F0F"/>
    <a:srgbClr val="E68835"/>
    <a:srgbClr val="244D7D"/>
    <a:srgbClr val="1C4679"/>
    <a:srgbClr val="4A4A4A"/>
    <a:srgbClr val="F2BA40"/>
    <a:srgbClr val="F7F7FB"/>
    <a:srgbClr val="337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865480-0279-4E11-89CA-0B0E977DB4F5}" v="2" dt="2025-05-12T12:23:58.7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76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1488" y="72"/>
      </p:cViewPr>
      <p:guideLst>
        <p:guide orient="horz" pos="2160"/>
        <p:guide pos="312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microsoft.com/office/2018/10/relationships/authors" Target="author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yla Alkaabi" userId="1fbd0e4e-7836-4105-afba-cb0a80a4a7aa" providerId="ADAL" clId="{D4865480-0279-4E11-89CA-0B0E977DB4F5}"/>
    <pc:docChg chg="custSel modSld">
      <pc:chgData name="Nayla Alkaabi" userId="1fbd0e4e-7836-4105-afba-cb0a80a4a7aa" providerId="ADAL" clId="{D4865480-0279-4E11-89CA-0B0E977DB4F5}" dt="2025-05-12T12:24:11.738" v="15" actId="1076"/>
      <pc:docMkLst>
        <pc:docMk/>
      </pc:docMkLst>
      <pc:sldChg chg="addSp delSp modSp mod">
        <pc:chgData name="Nayla Alkaabi" userId="1fbd0e4e-7836-4105-afba-cb0a80a4a7aa" providerId="ADAL" clId="{D4865480-0279-4E11-89CA-0B0E977DB4F5}" dt="2025-05-12T12:23:38.264" v="7" actId="1076"/>
        <pc:sldMkLst>
          <pc:docMk/>
          <pc:sldMk cId="3799251824" sldId="257"/>
        </pc:sldMkLst>
        <pc:picChg chg="add mod">
          <ac:chgData name="Nayla Alkaabi" userId="1fbd0e4e-7836-4105-afba-cb0a80a4a7aa" providerId="ADAL" clId="{D4865480-0279-4E11-89CA-0B0E977DB4F5}" dt="2025-05-12T12:23:38.264" v="7" actId="1076"/>
          <ac:picMkLst>
            <pc:docMk/>
            <pc:sldMk cId="3799251824" sldId="257"/>
            <ac:picMk id="19" creationId="{825DCBD4-B248-7A21-8D1B-32B30A7A55B0}"/>
          </ac:picMkLst>
        </pc:picChg>
        <pc:picChg chg="del">
          <ac:chgData name="Nayla Alkaabi" userId="1fbd0e4e-7836-4105-afba-cb0a80a4a7aa" providerId="ADAL" clId="{D4865480-0279-4E11-89CA-0B0E977DB4F5}" dt="2025-05-12T12:22:51.156" v="0" actId="478"/>
          <ac:picMkLst>
            <pc:docMk/>
            <pc:sldMk cId="3799251824" sldId="257"/>
            <ac:picMk id="21" creationId="{463E458E-71BA-D330-7E37-762EAAF12E97}"/>
          </ac:picMkLst>
        </pc:picChg>
      </pc:sldChg>
      <pc:sldChg chg="addSp delSp modSp mod">
        <pc:chgData name="Nayla Alkaabi" userId="1fbd0e4e-7836-4105-afba-cb0a80a4a7aa" providerId="ADAL" clId="{D4865480-0279-4E11-89CA-0B0E977DB4F5}" dt="2025-05-12T12:24:11.738" v="15" actId="1076"/>
        <pc:sldMkLst>
          <pc:docMk/>
          <pc:sldMk cId="2563273036" sldId="261"/>
        </pc:sldMkLst>
        <pc:picChg chg="del">
          <ac:chgData name="Nayla Alkaabi" userId="1fbd0e4e-7836-4105-afba-cb0a80a4a7aa" providerId="ADAL" clId="{D4865480-0279-4E11-89CA-0B0E977DB4F5}" dt="2025-05-12T12:23:44.202" v="8" actId="478"/>
          <ac:picMkLst>
            <pc:docMk/>
            <pc:sldMk cId="2563273036" sldId="261"/>
            <ac:picMk id="4" creationId="{7200D77B-A552-4279-EFDE-F8DE16C3B77C}"/>
          </ac:picMkLst>
        </pc:picChg>
        <pc:picChg chg="add mod">
          <ac:chgData name="Nayla Alkaabi" userId="1fbd0e4e-7836-4105-afba-cb0a80a4a7aa" providerId="ADAL" clId="{D4865480-0279-4E11-89CA-0B0E977DB4F5}" dt="2025-05-12T12:24:11.738" v="15" actId="1076"/>
          <ac:picMkLst>
            <pc:docMk/>
            <pc:sldMk cId="2563273036" sldId="261"/>
            <ac:picMk id="20" creationId="{75F1F2FE-5DB6-A4F4-B341-96C2997577EC}"/>
          </ac:picMkLst>
        </pc:picChg>
      </pc:sldChg>
    </pc:docChg>
  </pc:docChgLst>
  <pc:docChgLst>
    <pc:chgData name="Nayla Alkaabi" userId="1fbd0e4e-7836-4105-afba-cb0a80a4a7aa" providerId="ADAL" clId="{F846C162-1F91-4CFD-8F78-CAF6ABE2D06D}"/>
    <pc:docChg chg="custSel modSld">
      <pc:chgData name="Nayla Alkaabi" userId="1fbd0e4e-7836-4105-afba-cb0a80a4a7aa" providerId="ADAL" clId="{F846C162-1F91-4CFD-8F78-CAF6ABE2D06D}" dt="2025-02-04T11:01:25.793" v="40" actId="1076"/>
      <pc:docMkLst>
        <pc:docMk/>
      </pc:docMkLst>
      <pc:sldChg chg="addSp delSp modSp mod">
        <pc:chgData name="Nayla Alkaabi" userId="1fbd0e4e-7836-4105-afba-cb0a80a4a7aa" providerId="ADAL" clId="{F846C162-1F91-4CFD-8F78-CAF6ABE2D06D}" dt="2025-02-04T11:01:25.793" v="40" actId="1076"/>
        <pc:sldMkLst>
          <pc:docMk/>
          <pc:sldMk cId="3799251824" sldId="257"/>
        </pc:sldMkLst>
      </pc:sldChg>
    </pc:docChg>
  </pc:docChgLst>
  <pc:docChgLst>
    <pc:chgData name="Nayla Alkaabi" userId="1fbd0e4e-7836-4105-afba-cb0a80a4a7aa" providerId="ADAL" clId="{45C009AC-5CA1-40EC-8EEC-491AB279E8D0}"/>
    <pc:docChg chg="undo custSel modSld">
      <pc:chgData name="Nayla Alkaabi" userId="1fbd0e4e-7836-4105-afba-cb0a80a4a7aa" providerId="ADAL" clId="{45C009AC-5CA1-40EC-8EEC-491AB279E8D0}" dt="2024-12-10T06:11:15.103" v="522" actId="1038"/>
      <pc:docMkLst>
        <pc:docMk/>
      </pc:docMkLst>
      <pc:sldChg chg="addSp delSp modSp mod">
        <pc:chgData name="Nayla Alkaabi" userId="1fbd0e4e-7836-4105-afba-cb0a80a4a7aa" providerId="ADAL" clId="{45C009AC-5CA1-40EC-8EEC-491AB279E8D0}" dt="2024-12-10T06:03:46.855" v="314" actId="1076"/>
        <pc:sldMkLst>
          <pc:docMk/>
          <pc:sldMk cId="3799251824" sldId="257"/>
        </pc:sldMkLst>
      </pc:sldChg>
      <pc:sldChg chg="addSp modSp mod">
        <pc:chgData name="Nayla Alkaabi" userId="1fbd0e4e-7836-4105-afba-cb0a80a4a7aa" providerId="ADAL" clId="{45C009AC-5CA1-40EC-8EEC-491AB279E8D0}" dt="2024-12-10T06:11:15.103" v="522" actId="1038"/>
        <pc:sldMkLst>
          <pc:docMk/>
          <pc:sldMk cId="2563273036" sldId="26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8A978-0B6A-41DB-B4D3-F278D88E64D4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89220-EDEC-43CE-BB0C-97C720507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973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8A978-0B6A-41DB-B4D3-F278D88E64D4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89220-EDEC-43CE-BB0C-97C720507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66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8A978-0B6A-41DB-B4D3-F278D88E64D4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89220-EDEC-43CE-BB0C-97C720507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26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8A978-0B6A-41DB-B4D3-F278D88E64D4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89220-EDEC-43CE-BB0C-97C720507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488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8A978-0B6A-41DB-B4D3-F278D88E64D4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89220-EDEC-43CE-BB0C-97C720507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590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8A978-0B6A-41DB-B4D3-F278D88E64D4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89220-EDEC-43CE-BB0C-97C720507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537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8A978-0B6A-41DB-B4D3-F278D88E64D4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89220-EDEC-43CE-BB0C-97C720507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847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8A978-0B6A-41DB-B4D3-F278D88E64D4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89220-EDEC-43CE-BB0C-97C720507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6852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8A978-0B6A-41DB-B4D3-F278D88E64D4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89220-EDEC-43CE-BB0C-97C720507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5851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8A978-0B6A-41DB-B4D3-F278D88E64D4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89220-EDEC-43CE-BB0C-97C720507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590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8A978-0B6A-41DB-B4D3-F278D88E64D4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89220-EDEC-43CE-BB0C-97C720507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826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8A978-0B6A-41DB-B4D3-F278D88E64D4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89220-EDEC-43CE-BB0C-97C720507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637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0.png"/><Relationship Id="rId18" Type="http://schemas.openxmlformats.org/officeDocument/2006/relationships/image" Target="../media/image34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12.png"/><Relationship Id="rId17" Type="http://schemas.openxmlformats.org/officeDocument/2006/relationships/image" Target="../media/image33.png"/><Relationship Id="rId2" Type="http://schemas.openxmlformats.org/officeDocument/2006/relationships/image" Target="../media/image2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hyperlink" Target="mailto:info@bqa.gov.bh" TargetMode="External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9C7C4D9-5E7D-BF98-E433-B638CB2E77C6}"/>
              </a:ext>
            </a:extLst>
          </p:cNvPr>
          <p:cNvSpPr/>
          <p:nvPr/>
        </p:nvSpPr>
        <p:spPr>
          <a:xfrm>
            <a:off x="6617368" y="942"/>
            <a:ext cx="3288632" cy="6858000"/>
          </a:xfrm>
          <a:prstGeom prst="rect">
            <a:avLst/>
          </a:prstGeom>
          <a:solidFill>
            <a:srgbClr val="397B26"/>
          </a:solidFill>
          <a:ln>
            <a:solidFill>
              <a:srgbClr val="397B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B42028-E8CF-F7CF-42B6-24DC05D34184}"/>
              </a:ext>
            </a:extLst>
          </p:cNvPr>
          <p:cNvSpPr txBox="1"/>
          <p:nvPr/>
        </p:nvSpPr>
        <p:spPr>
          <a:xfrm>
            <a:off x="6674996" y="1958310"/>
            <a:ext cx="3191925" cy="106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2200" dirty="0">
                <a:solidFill>
                  <a:schemeClr val="bg1"/>
                </a:solidFill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rPr>
              <a:t>مراجعات</a:t>
            </a:r>
          </a:p>
          <a:p>
            <a:pPr algn="ctr" rtl="1">
              <a:lnSpc>
                <a:spcPct val="150000"/>
              </a:lnSpc>
            </a:pPr>
            <a:r>
              <a:rPr lang="ar-BH" sz="2200" dirty="0">
                <a:solidFill>
                  <a:schemeClr val="bg1"/>
                </a:solidFill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rPr>
              <a:t>رياض الأطفال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6F1A6E-7C03-473B-E1BF-3E8A27C48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0" t="6766" r="14994" b="4564"/>
          <a:stretch/>
        </p:blipFill>
        <p:spPr>
          <a:xfrm>
            <a:off x="6613817" y="3944125"/>
            <a:ext cx="3304964" cy="260150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5341DAB-687F-AB1C-0665-5BC43212AE17}"/>
              </a:ext>
            </a:extLst>
          </p:cNvPr>
          <p:cNvSpPr/>
          <p:nvPr/>
        </p:nvSpPr>
        <p:spPr>
          <a:xfrm rot="5400000">
            <a:off x="4886692" y="-1592060"/>
            <a:ext cx="186728" cy="3371054"/>
          </a:xfrm>
          <a:prstGeom prst="rect">
            <a:avLst/>
          </a:prstGeom>
          <a:solidFill>
            <a:srgbClr val="397B26"/>
          </a:solidFill>
          <a:ln>
            <a:solidFill>
              <a:srgbClr val="397B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9" name="Picture 58" descr="A black and white logo&#10;&#10;Description automatically generated">
            <a:extLst>
              <a:ext uri="{FF2B5EF4-FFF2-40B4-BE49-F238E27FC236}">
                <a16:creationId xmlns:a16="http://schemas.microsoft.com/office/drawing/2014/main" id="{F1D9B724-8449-2F6E-6F15-185B885B8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108" y="26997"/>
            <a:ext cx="137160" cy="137160"/>
          </a:xfrm>
          <a:prstGeom prst="rect">
            <a:avLst/>
          </a:prstGeom>
        </p:spPr>
      </p:pic>
      <p:pic>
        <p:nvPicPr>
          <p:cNvPr id="60" name="Picture 59" descr="A black and white logo&#10;&#10;Description automatically generated">
            <a:extLst>
              <a:ext uri="{FF2B5EF4-FFF2-40B4-BE49-F238E27FC236}">
                <a16:creationId xmlns:a16="http://schemas.microsoft.com/office/drawing/2014/main" id="{FF541D3E-EFBD-9FDF-03AE-156F9AB39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0" y="17209"/>
            <a:ext cx="137160" cy="13716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C4FAA13-36FB-034F-C4A0-7F1D21365E3E}"/>
              </a:ext>
            </a:extLst>
          </p:cNvPr>
          <p:cNvSpPr/>
          <p:nvPr/>
        </p:nvSpPr>
        <p:spPr>
          <a:xfrm>
            <a:off x="3312906" y="825298"/>
            <a:ext cx="3007890" cy="324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rgbClr val="4A4A4A"/>
              </a:solidFill>
            </a:endParaRPr>
          </a:p>
        </p:txBody>
      </p: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29E1689C-D771-0301-9C37-DD55E1E8F408}"/>
              </a:ext>
            </a:extLst>
          </p:cNvPr>
          <p:cNvSpPr txBox="1">
            <a:spLocks/>
          </p:cNvSpPr>
          <p:nvPr/>
        </p:nvSpPr>
        <p:spPr>
          <a:xfrm>
            <a:off x="3428108" y="1824241"/>
            <a:ext cx="2702554" cy="1166499"/>
          </a:xfrm>
          <a:prstGeom prst="rect">
            <a:avLst/>
          </a:prstGeom>
        </p:spPr>
        <p:txBody>
          <a:bodyPr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533400">
              <a:lnSpc>
                <a:spcPct val="100000"/>
              </a:lnSpc>
              <a:spcBef>
                <a:spcPts val="0"/>
              </a:spcBef>
              <a:buNone/>
            </a:pPr>
            <a:r>
              <a:rPr lang="ar-BH" sz="1050" dirty="0">
                <a:solidFill>
                  <a:srgbClr val="244D7D"/>
                </a:solidFill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rPr>
              <a:t>ماذا تعني عملية مراجعة رياض الأطفال؟ وكيف تساعد الروضة على التحسن؟ </a:t>
            </a:r>
          </a:p>
          <a:p>
            <a:pPr marL="0" indent="0" algn="just" defTabSz="533400">
              <a:lnSpc>
                <a:spcPct val="100000"/>
              </a:lnSpc>
              <a:spcBef>
                <a:spcPts val="0"/>
              </a:spcBef>
              <a:buNone/>
            </a:pPr>
            <a:endParaRPr lang="ar-BH" sz="200" dirty="0">
              <a:solidFill>
                <a:srgbClr val="4A4A4A"/>
              </a:solidFill>
              <a:latin typeface="Graphik Arabic Semibold" pitchFamily="2" charset="-78"/>
              <a:ea typeface="Calibri" panose="020F0502020204030204" pitchFamily="34" charset="0"/>
              <a:cs typeface="Graphik Arabic Semibold" pitchFamily="2" charset="-78"/>
            </a:endParaRPr>
          </a:p>
          <a:p>
            <a:pPr marL="0" indent="0" algn="just" defTabSz="533400">
              <a:lnSpc>
                <a:spcPct val="100000"/>
              </a:lnSpc>
              <a:spcBef>
                <a:spcPts val="0"/>
              </a:spcBef>
              <a:buNone/>
            </a:pPr>
            <a:endParaRPr lang="ar-BH" sz="200" dirty="0">
              <a:solidFill>
                <a:srgbClr val="4A4A4A"/>
              </a:solidFill>
              <a:latin typeface="Graphik Arabic Semibold" pitchFamily="2" charset="-78"/>
              <a:ea typeface="Calibri" panose="020F0502020204030204" pitchFamily="34" charset="0"/>
              <a:cs typeface="Graphik Arabic Semibold" pitchFamily="2" charset="-78"/>
            </a:endParaRPr>
          </a:p>
          <a:p>
            <a:pPr marL="0" indent="0" defTabSz="533400">
              <a:lnSpc>
                <a:spcPct val="100000"/>
              </a:lnSpc>
              <a:spcBef>
                <a:spcPts val="0"/>
              </a:spcBef>
              <a:buNone/>
            </a:pPr>
            <a:r>
              <a:rPr lang="ar-BH" sz="1000" dirty="0">
                <a:solidFill>
                  <a:srgbClr val="4A4A4A"/>
                </a:solidFill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rPr>
              <a:t>هي عملية يتم فيها تقييم جودة الخبرات التعليمية الذي تقدمها الروضة للأطفال، وتركز على نمو الطفل المتكامل في مرحلة الطفولة المبكرة؛ لمساعدة الروضات على تحسين أدائها.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EEED9F79-2499-8D17-2E74-B6C58831478D}"/>
              </a:ext>
            </a:extLst>
          </p:cNvPr>
          <p:cNvSpPr/>
          <p:nvPr/>
        </p:nvSpPr>
        <p:spPr>
          <a:xfrm>
            <a:off x="6618016" y="6541771"/>
            <a:ext cx="3297258" cy="316126"/>
          </a:xfrm>
          <a:prstGeom prst="rect">
            <a:avLst/>
          </a:prstGeom>
          <a:solidFill>
            <a:srgbClr val="F3BB41"/>
          </a:solidFill>
          <a:ln>
            <a:solidFill>
              <a:srgbClr val="F3BB4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6DE77B4D-341C-0DC7-D79D-8F33476D8A58}"/>
              </a:ext>
            </a:extLst>
          </p:cNvPr>
          <p:cNvSpPr/>
          <p:nvPr/>
        </p:nvSpPr>
        <p:spPr>
          <a:xfrm rot="5400000">
            <a:off x="1593604" y="-1592163"/>
            <a:ext cx="186728" cy="3371054"/>
          </a:xfrm>
          <a:prstGeom prst="rect">
            <a:avLst/>
          </a:prstGeom>
          <a:solidFill>
            <a:srgbClr val="397B26"/>
          </a:solidFill>
          <a:ln>
            <a:solidFill>
              <a:srgbClr val="397B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2" name="Picture 111" descr="A black and white logo&#10;&#10;Description automatically generated">
            <a:extLst>
              <a:ext uri="{FF2B5EF4-FFF2-40B4-BE49-F238E27FC236}">
                <a16:creationId xmlns:a16="http://schemas.microsoft.com/office/drawing/2014/main" id="{DD047106-C633-0C2F-9612-737B60D44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20" y="26894"/>
            <a:ext cx="137160" cy="13716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7BFF20D-3DF8-5151-0188-6B1D1062B324}"/>
              </a:ext>
            </a:extLst>
          </p:cNvPr>
          <p:cNvGrpSpPr/>
          <p:nvPr/>
        </p:nvGrpSpPr>
        <p:grpSpPr>
          <a:xfrm>
            <a:off x="226613" y="3789515"/>
            <a:ext cx="2686255" cy="2783108"/>
            <a:chOff x="226613" y="3789515"/>
            <a:chExt cx="2686255" cy="2783108"/>
          </a:xfrm>
        </p:grpSpPr>
        <p:sp>
          <p:nvSpPr>
            <p:cNvPr id="119" name="Content Placeholder 1">
              <a:extLst>
                <a:ext uri="{FF2B5EF4-FFF2-40B4-BE49-F238E27FC236}">
                  <a16:creationId xmlns:a16="http://schemas.microsoft.com/office/drawing/2014/main" id="{60E0CDF2-DD63-7124-DCEB-A761B6AF5852}"/>
                </a:ext>
              </a:extLst>
            </p:cNvPr>
            <p:cNvSpPr txBox="1">
              <a:spLocks/>
            </p:cNvSpPr>
            <p:nvPr/>
          </p:nvSpPr>
          <p:spPr>
            <a:xfrm>
              <a:off x="226613" y="3789515"/>
              <a:ext cx="2653939" cy="660792"/>
            </a:xfrm>
            <a:prstGeom prst="rect">
              <a:avLst/>
            </a:prstGeom>
          </p:spPr>
          <p:txBody>
            <a:bodyPr/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ar-BH" sz="1050" b="1" dirty="0">
                  <a:solidFill>
                    <a:srgbClr val="244D7D"/>
                  </a:solidFill>
                  <a:latin typeface="Graphik Arabic Semibold" pitchFamily="2" charset="-78"/>
                  <a:ea typeface="Calibri" panose="020F0502020204030204" pitchFamily="34" charset="0"/>
                  <a:cs typeface="Graphik Arabic Semibold" pitchFamily="2" charset="-78"/>
                </a:rPr>
                <a:t>ماذا يفعل فريق المراجعة أثناء المراجعات؟</a:t>
              </a:r>
              <a:endParaRPr lang="en-US" sz="1050" b="1" dirty="0">
                <a:solidFill>
                  <a:srgbClr val="244D7D"/>
                </a:solidFill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endParaRPr>
            </a:p>
            <a:p>
              <a:pPr marL="0" indent="0" algn="just">
                <a:lnSpc>
                  <a:spcPct val="100000"/>
                </a:lnSpc>
                <a:spcBef>
                  <a:spcPts val="0"/>
                </a:spcBef>
                <a:buNone/>
              </a:pPr>
              <a:endParaRPr lang="ar-BH" sz="1050" b="1" dirty="0">
                <a:solidFill>
                  <a:srgbClr val="244D7D"/>
                </a:solidFill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endParaRPr>
            </a:p>
            <a:p>
              <a:pPr marL="0" indent="0" algn="just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ar-BH" sz="1050" dirty="0">
                  <a:solidFill>
                    <a:srgbClr val="4A4A4A"/>
                  </a:solidFill>
                  <a:latin typeface="Graphik Arabic Semibold" pitchFamily="2" charset="-78"/>
                  <a:ea typeface="Calibri" panose="020F0502020204030204" pitchFamily="34" charset="0"/>
                  <a:cs typeface="Graphik Arabic Semibold" pitchFamily="2" charset="-78"/>
                </a:rPr>
                <a:t>تمتد زيارة المراجعة -عادةً- لمدة يومين، ويقوم المراجعون خلالها بما يلي: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87F507D-1C16-5519-618E-BD2CB5D9F574}"/>
                </a:ext>
              </a:extLst>
            </p:cNvPr>
            <p:cNvGrpSpPr/>
            <p:nvPr/>
          </p:nvGrpSpPr>
          <p:grpSpPr>
            <a:xfrm>
              <a:off x="244620" y="4525068"/>
              <a:ext cx="2668248" cy="2047555"/>
              <a:chOff x="78739" y="4618581"/>
              <a:chExt cx="2500654" cy="1919885"/>
            </a:xfrm>
          </p:grpSpPr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987427A3-5F31-2D3C-0D96-1A40CA611060}"/>
                  </a:ext>
                </a:extLst>
              </p:cNvPr>
              <p:cNvSpPr txBox="1"/>
              <p:nvPr/>
            </p:nvSpPr>
            <p:spPr>
              <a:xfrm>
                <a:off x="78739" y="5134714"/>
                <a:ext cx="737026" cy="389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BH" sz="1050" b="1" dirty="0">
                    <a:solidFill>
                      <a:srgbClr val="4A4A4A"/>
                    </a:solidFill>
                    <a:latin typeface="Graphik Arabic Semibold" pitchFamily="2" charset="-78"/>
                    <a:ea typeface="Calibri" panose="020F0502020204030204" pitchFamily="34" charset="0"/>
                    <a:cs typeface="Graphik Arabic Semibold" pitchFamily="2" charset="-78"/>
                  </a:rPr>
                  <a:t>التواصل مع الأطفال</a:t>
                </a:r>
                <a:endParaRPr lang="en-US" sz="1050" b="1" dirty="0">
                  <a:solidFill>
                    <a:srgbClr val="4A4A4A"/>
                  </a:solidFill>
                  <a:latin typeface="Graphik Arabic Semibold" pitchFamily="2" charset="-78"/>
                  <a:ea typeface="Calibri" panose="020F0502020204030204" pitchFamily="34" charset="0"/>
                  <a:cs typeface="Graphik Arabic Semibold" pitchFamily="2" charset="-78"/>
                </a:endParaRP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B91641F-AA54-130B-A7CE-049B3A0EE61D}"/>
                  </a:ext>
                </a:extLst>
              </p:cNvPr>
              <p:cNvSpPr txBox="1"/>
              <p:nvPr/>
            </p:nvSpPr>
            <p:spPr>
              <a:xfrm>
                <a:off x="1754659" y="5100161"/>
                <a:ext cx="824734" cy="389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000" b="1">
                    <a:solidFill>
                      <a:srgbClr val="4A4A4A"/>
                    </a:solidFill>
                    <a:latin typeface="Graphik Arabic Regular" pitchFamily="2" charset="-78"/>
                    <a:ea typeface="Calibri" panose="020F0502020204030204" pitchFamily="34" charset="0"/>
                    <a:cs typeface="Graphik Arabic Regular" pitchFamily="2" charset="-78"/>
                  </a:defRPr>
                </a:lvl1pPr>
              </a:lstStyle>
              <a:p>
                <a:r>
                  <a:rPr lang="ar-BH" sz="1050" dirty="0">
                    <a:latin typeface="Graphik Arabic Semibold" pitchFamily="2" charset="-78"/>
                    <a:cs typeface="Graphik Arabic Semibold" pitchFamily="2" charset="-78"/>
                  </a:rPr>
                  <a:t>ملاحظة خبرات التعلم</a:t>
                </a:r>
                <a:endParaRPr lang="en-US" sz="1050" dirty="0">
                  <a:latin typeface="Graphik Arabic Semibold" pitchFamily="2" charset="-78"/>
                  <a:cs typeface="Graphik Arabic Semibold" pitchFamily="2" charset="-78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AD7076E-5F7B-F22F-9FF6-736F7C51A2D1}"/>
                  </a:ext>
                </a:extLst>
              </p:cNvPr>
              <p:cNvSpPr txBox="1"/>
              <p:nvPr/>
            </p:nvSpPr>
            <p:spPr>
              <a:xfrm>
                <a:off x="1399374" y="6134446"/>
                <a:ext cx="662532" cy="389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BH" sz="1050" b="1" dirty="0">
                    <a:solidFill>
                      <a:srgbClr val="4A4A4A"/>
                    </a:solidFill>
                    <a:latin typeface="Graphik Arabic Semibold" pitchFamily="2" charset="-78"/>
                    <a:ea typeface="Calibri" panose="020F0502020204030204" pitchFamily="34" charset="0"/>
                    <a:cs typeface="Graphik Arabic Semibold" pitchFamily="2" charset="-78"/>
                  </a:rPr>
                  <a:t>حضور الأنشطة</a:t>
                </a:r>
                <a:endParaRPr lang="en-US" sz="1050" b="1" dirty="0">
                  <a:solidFill>
                    <a:srgbClr val="4A4A4A"/>
                  </a:solidFill>
                  <a:latin typeface="Graphik Arabic Semibold" pitchFamily="2" charset="-78"/>
                  <a:ea typeface="Calibri" panose="020F0502020204030204" pitchFamily="34" charset="0"/>
                  <a:cs typeface="Graphik Arabic Semibold" pitchFamily="2" charset="-78"/>
                </a:endParaRPr>
              </a:p>
            </p:txBody>
          </p:sp>
          <p:pic>
            <p:nvPicPr>
              <p:cNvPr id="56" name="Graphic 55" descr="Rating outline">
                <a:extLst>
                  <a:ext uri="{FF2B5EF4-FFF2-40B4-BE49-F238E27FC236}">
                    <a16:creationId xmlns:a16="http://schemas.microsoft.com/office/drawing/2014/main" id="{B04A5EA0-5EA6-0A9F-E76B-4444D168FC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499219" y="5692182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43" name="Graphic 42" descr="Document outline">
                <a:extLst>
                  <a:ext uri="{FF2B5EF4-FFF2-40B4-BE49-F238E27FC236}">
                    <a16:creationId xmlns:a16="http://schemas.microsoft.com/office/drawing/2014/main" id="{975A109A-B9DE-FA15-0399-588871336B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53198" y="5684429"/>
                <a:ext cx="365760" cy="365760"/>
              </a:xfrm>
              <a:prstGeom prst="rect">
                <a:avLst/>
              </a:prstGeom>
            </p:spPr>
          </p:pic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30300F4-AF9D-A776-508C-EDA02A56F48A}"/>
                  </a:ext>
                </a:extLst>
              </p:cNvPr>
              <p:cNvSpPr txBox="1"/>
              <p:nvPr/>
            </p:nvSpPr>
            <p:spPr>
              <a:xfrm>
                <a:off x="964843" y="5102231"/>
                <a:ext cx="662532" cy="404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000" b="1">
                    <a:solidFill>
                      <a:srgbClr val="4A4A4A"/>
                    </a:solidFill>
                    <a:latin typeface="Graphik Arabic Regular" pitchFamily="2" charset="-78"/>
                    <a:ea typeface="Calibri" panose="020F0502020204030204" pitchFamily="34" charset="0"/>
                    <a:cs typeface="Graphik Arabic Regular" pitchFamily="2" charset="-78"/>
                  </a:defRPr>
                </a:lvl1pPr>
              </a:lstStyle>
              <a:p>
                <a:r>
                  <a:rPr lang="ar-BH" sz="1050" dirty="0">
                    <a:latin typeface="Graphik Arabic Semibold" pitchFamily="2" charset="-78"/>
                    <a:cs typeface="Graphik Arabic Semibold" pitchFamily="2" charset="-78"/>
                  </a:rPr>
                  <a:t>عقد المقابلات</a:t>
                </a:r>
                <a:endParaRPr lang="en-US" sz="1050" dirty="0">
                  <a:latin typeface="Graphik Arabic Semibold" pitchFamily="2" charset="-78"/>
                  <a:cs typeface="Graphik Arabic Semibold" pitchFamily="2" charset="-78"/>
                </a:endParaRPr>
              </a:p>
            </p:txBody>
          </p:sp>
          <p:pic>
            <p:nvPicPr>
              <p:cNvPr id="120" name="Graphic 119" descr="Boardroom outline">
                <a:extLst>
                  <a:ext uri="{FF2B5EF4-FFF2-40B4-BE49-F238E27FC236}">
                    <a16:creationId xmlns:a16="http://schemas.microsoft.com/office/drawing/2014/main" id="{1E5255C4-F420-9F8A-7025-0DC1B87AA3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021328" y="4618581"/>
                <a:ext cx="548640" cy="548640"/>
              </a:xfrm>
              <a:prstGeom prst="rect">
                <a:avLst/>
              </a:prstGeom>
            </p:spPr>
          </p:pic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916D1063-F4AB-81FB-64D5-DB05C0987CF3}"/>
                  </a:ext>
                </a:extLst>
              </p:cNvPr>
              <p:cNvSpPr txBox="1"/>
              <p:nvPr/>
            </p:nvSpPr>
            <p:spPr>
              <a:xfrm>
                <a:off x="600943" y="6134446"/>
                <a:ext cx="662532" cy="404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BH" sz="1050" b="1" dirty="0">
                    <a:solidFill>
                      <a:srgbClr val="4A4A4A"/>
                    </a:solidFill>
                    <a:latin typeface="Graphik Arabic Semibold" pitchFamily="2" charset="-78"/>
                    <a:ea typeface="Calibri" panose="020F0502020204030204" pitchFamily="34" charset="0"/>
                    <a:cs typeface="Graphik Arabic Semibold" pitchFamily="2" charset="-78"/>
                  </a:rPr>
                  <a:t>تحليل الملفات</a:t>
                </a:r>
                <a:endParaRPr lang="en-US" sz="1050" b="1" dirty="0">
                  <a:solidFill>
                    <a:srgbClr val="4A4A4A"/>
                  </a:solidFill>
                  <a:latin typeface="Graphik Arabic Semibold" pitchFamily="2" charset="-78"/>
                  <a:ea typeface="Calibri" panose="020F0502020204030204" pitchFamily="34" charset="0"/>
                  <a:cs typeface="Graphik Arabic Semibold" pitchFamily="2" charset="-78"/>
                </a:endParaRP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D87AFC7-0914-9D48-5724-99EE84A2B37C}"/>
              </a:ext>
            </a:extLst>
          </p:cNvPr>
          <p:cNvSpPr txBox="1"/>
          <p:nvPr/>
        </p:nvSpPr>
        <p:spPr>
          <a:xfrm>
            <a:off x="267354" y="2136765"/>
            <a:ext cx="267051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defTabSz="914400" rtl="1">
              <a:spcBef>
                <a:spcPct val="0"/>
              </a:spcBef>
              <a:defRPr/>
            </a:pPr>
            <a:r>
              <a:rPr lang="ar-BH" sz="1000" dirty="0">
                <a:solidFill>
                  <a:srgbClr val="244D7D"/>
                </a:solidFill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rPr>
              <a:t>للوصول إلى دليل المراجعة يرجى مسح الرمز المجاور.</a:t>
            </a:r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12E2BF1-20E8-BF35-ABB5-0B45FF6B2C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905" y="917454"/>
            <a:ext cx="2605686" cy="4787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7234942-9E21-AFD0-75D8-BC1B016F586E}"/>
              </a:ext>
            </a:extLst>
          </p:cNvPr>
          <p:cNvGrpSpPr/>
          <p:nvPr/>
        </p:nvGrpSpPr>
        <p:grpSpPr>
          <a:xfrm>
            <a:off x="3428108" y="360722"/>
            <a:ext cx="2820105" cy="1364065"/>
            <a:chOff x="3446616" y="547450"/>
            <a:chExt cx="2820105" cy="1364065"/>
          </a:xfrm>
        </p:grpSpPr>
        <p:sp>
          <p:nvSpPr>
            <p:cNvPr id="35" name="Content Placeholder 1">
              <a:extLst>
                <a:ext uri="{FF2B5EF4-FFF2-40B4-BE49-F238E27FC236}">
                  <a16:creationId xmlns:a16="http://schemas.microsoft.com/office/drawing/2014/main" id="{560F3B65-35AA-DCD5-308A-A7D1D9E08191}"/>
                </a:ext>
              </a:extLst>
            </p:cNvPr>
            <p:cNvSpPr txBox="1">
              <a:spLocks/>
            </p:cNvSpPr>
            <p:nvPr/>
          </p:nvSpPr>
          <p:spPr>
            <a:xfrm>
              <a:off x="3446616" y="547450"/>
              <a:ext cx="2680275" cy="1364065"/>
            </a:xfrm>
            <a:prstGeom prst="rect">
              <a:avLst/>
            </a:prstGeom>
          </p:spPr>
          <p:txBody>
            <a:bodyPr/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ar-BH" sz="1000" b="1" dirty="0">
                  <a:solidFill>
                    <a:srgbClr val="244D7D"/>
                  </a:solidFill>
                  <a:latin typeface="Graphik Arabic Semibold" pitchFamily="2" charset="-78"/>
                  <a:ea typeface="Calibri" panose="020F0502020204030204" pitchFamily="34" charset="0"/>
                  <a:cs typeface="Graphik Arabic Semibold" pitchFamily="2" charset="-78"/>
                </a:rPr>
                <a:t>من نحن؟</a:t>
              </a:r>
              <a:endParaRPr lang="en-US" sz="1000" b="1" dirty="0">
                <a:solidFill>
                  <a:srgbClr val="244D7D"/>
                </a:solidFill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endParaRPr>
            </a:p>
            <a:p>
              <a:pPr marL="0" indent="0" algn="just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ar-BH" sz="1000" dirty="0">
                  <a:solidFill>
                    <a:srgbClr val="4A4A4A"/>
                  </a:solidFill>
                  <a:latin typeface="Graphik Arabic Semibold" pitchFamily="2" charset="-78"/>
                  <a:ea typeface="Calibri" panose="020F0502020204030204" pitchFamily="34" charset="0"/>
                  <a:cs typeface="Graphik Arabic Semibold" pitchFamily="2" charset="-78"/>
                </a:rPr>
                <a:t>نحن هيئة حكومية. هدفنا تطوير جودة التعليم والتدريب  في مملكة البحرين. </a:t>
              </a:r>
            </a:p>
            <a:p>
              <a:pPr marL="0" indent="0" algn="just">
                <a:lnSpc>
                  <a:spcPct val="100000"/>
                </a:lnSpc>
                <a:spcBef>
                  <a:spcPts val="0"/>
                </a:spcBef>
                <a:buNone/>
              </a:pPr>
              <a:endParaRPr lang="ar-BH" sz="1000" dirty="0">
                <a:solidFill>
                  <a:srgbClr val="4A4A4A"/>
                </a:solidFill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endParaRPr>
            </a:p>
            <a:p>
              <a:pPr marL="0" indent="0" algn="just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ar-BH" sz="1000" dirty="0">
                  <a:solidFill>
                    <a:srgbClr val="4A4A4A"/>
                  </a:solidFill>
                  <a:latin typeface="Graphik Arabic Semibold" pitchFamily="2" charset="-78"/>
                  <a:ea typeface="Calibri" panose="020F0502020204030204" pitchFamily="34" charset="0"/>
                  <a:cs typeface="Graphik Arabic Semibold" pitchFamily="2" charset="-78"/>
                </a:rPr>
                <a:t>للهيئة ثلاث مهام رئيسة، هي:</a:t>
              </a:r>
            </a:p>
            <a:p>
              <a:pPr algn="just">
                <a:lnSpc>
                  <a:spcPct val="100000"/>
                </a:lnSpc>
                <a:spcBef>
                  <a:spcPts val="0"/>
                </a:spcBef>
              </a:pPr>
              <a:r>
                <a:rPr lang="ar-BH" sz="1000" dirty="0">
                  <a:solidFill>
                    <a:srgbClr val="4A4A4A"/>
                  </a:solidFill>
                  <a:latin typeface="Graphik Arabic Semibold" pitchFamily="2" charset="-78"/>
                  <a:ea typeface="Calibri" panose="020F0502020204030204" pitchFamily="34" charset="0"/>
                  <a:cs typeface="Graphik Arabic Semibold" pitchFamily="2" charset="-78"/>
                </a:rPr>
                <a:t>مراجعة أداء المؤسسات التعليمية والتدريبية</a:t>
              </a:r>
            </a:p>
            <a:p>
              <a:pPr algn="just">
                <a:lnSpc>
                  <a:spcPct val="100000"/>
                </a:lnSpc>
                <a:spcBef>
                  <a:spcPts val="0"/>
                </a:spcBef>
              </a:pPr>
              <a:r>
                <a:rPr lang="ar-BH" sz="1000" dirty="0">
                  <a:solidFill>
                    <a:srgbClr val="4A4A4A"/>
                  </a:solidFill>
                  <a:latin typeface="Graphik Arabic Semibold" pitchFamily="2" charset="-78"/>
                  <a:ea typeface="Calibri" panose="020F0502020204030204" pitchFamily="34" charset="0"/>
                  <a:cs typeface="Graphik Arabic Semibold" pitchFamily="2" charset="-78"/>
                </a:rPr>
                <a:t>إدارة الإطار الوطني للمؤهلات</a:t>
              </a:r>
            </a:p>
            <a:p>
              <a:pPr algn="just">
                <a:lnSpc>
                  <a:spcPct val="100000"/>
                </a:lnSpc>
                <a:spcBef>
                  <a:spcPts val="0"/>
                </a:spcBef>
              </a:pPr>
              <a:r>
                <a:rPr lang="ar-BH" sz="1000" dirty="0">
                  <a:solidFill>
                    <a:srgbClr val="4A4A4A"/>
                  </a:solidFill>
                  <a:latin typeface="Graphik Arabic Semibold" pitchFamily="2" charset="-78"/>
                  <a:ea typeface="Calibri" panose="020F0502020204030204" pitchFamily="34" charset="0"/>
                  <a:cs typeface="Graphik Arabic Semibold" pitchFamily="2" charset="-78"/>
                </a:rPr>
                <a:t>إجراء الامتحانات الوطنية.</a:t>
              </a:r>
            </a:p>
          </p:txBody>
        </p:sp>
        <p:pic>
          <p:nvPicPr>
            <p:cNvPr id="51" name="Picture 50" descr="A green rectangular object with a black line&#10;&#10;Description automatically generated">
              <a:extLst>
                <a:ext uri="{FF2B5EF4-FFF2-40B4-BE49-F238E27FC236}">
                  <a16:creationId xmlns:a16="http://schemas.microsoft.com/office/drawing/2014/main" id="{111AFB78-9E69-9F8B-3E35-C2B5A3B2E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4525" y="607029"/>
              <a:ext cx="112196" cy="11275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A1C125-0693-AE76-0265-CF6BE527860F}"/>
              </a:ext>
            </a:extLst>
          </p:cNvPr>
          <p:cNvGrpSpPr/>
          <p:nvPr/>
        </p:nvGrpSpPr>
        <p:grpSpPr>
          <a:xfrm>
            <a:off x="3531952" y="3025710"/>
            <a:ext cx="2654416" cy="1848416"/>
            <a:chOff x="3531952" y="3025710"/>
            <a:chExt cx="2654416" cy="184841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B79A6A4-AE57-F706-8C15-2EEA99F11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7761" y="3329391"/>
              <a:ext cx="409650" cy="40965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79AF37A-4224-BBE7-73B1-B0431184851E}"/>
                </a:ext>
              </a:extLst>
            </p:cNvPr>
            <p:cNvGrpSpPr/>
            <p:nvPr/>
          </p:nvGrpSpPr>
          <p:grpSpPr>
            <a:xfrm>
              <a:off x="4213630" y="3025710"/>
              <a:ext cx="1965838" cy="209605"/>
              <a:chOff x="4213630" y="3025710"/>
              <a:chExt cx="1965838" cy="209605"/>
            </a:xfrm>
          </p:grpSpPr>
          <p:sp>
            <p:nvSpPr>
              <p:cNvPr id="67" name="Content Placeholder 1">
                <a:extLst>
                  <a:ext uri="{FF2B5EF4-FFF2-40B4-BE49-F238E27FC236}">
                    <a16:creationId xmlns:a16="http://schemas.microsoft.com/office/drawing/2014/main" id="{EC7CB331-B6AF-885B-62ED-0B0E10AF2C5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13630" y="3025710"/>
                <a:ext cx="1873658" cy="20960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r" defTabSz="914400" rtl="1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 defTabSz="53340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ar-BH" sz="1050" dirty="0">
                    <a:solidFill>
                      <a:srgbClr val="244D7D"/>
                    </a:solidFill>
                    <a:latin typeface="Graphik Arabic Semibold" pitchFamily="2" charset="-78"/>
                    <a:ea typeface="Calibri" panose="020F0502020204030204" pitchFamily="34" charset="0"/>
                    <a:cs typeface="Graphik Arabic Semibold" pitchFamily="2" charset="-78"/>
                  </a:rPr>
                  <a:t>لماذا مراجعة رياض الأطفال؟</a:t>
                </a:r>
                <a:endParaRPr lang="en-US" sz="1050" dirty="0">
                  <a:solidFill>
                    <a:srgbClr val="244D7D"/>
                  </a:solidFill>
                  <a:latin typeface="Graphik Arabic Semibold" pitchFamily="2" charset="-78"/>
                  <a:ea typeface="Calibri" panose="020F0502020204030204" pitchFamily="34" charset="0"/>
                  <a:cs typeface="Graphik Arabic Semibold" pitchFamily="2" charset="-78"/>
                </a:endParaRPr>
              </a:p>
            </p:txBody>
          </p:sp>
          <p:pic>
            <p:nvPicPr>
              <p:cNvPr id="50" name="Picture 49" descr="A green circle with black background&#10;&#10;Description automatically generated">
                <a:extLst>
                  <a:ext uri="{FF2B5EF4-FFF2-40B4-BE49-F238E27FC236}">
                    <a16:creationId xmlns:a16="http://schemas.microsoft.com/office/drawing/2014/main" id="{210DECD4-2F72-4BA0-BA3C-D261454287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3378" y="3068691"/>
                <a:ext cx="96090" cy="96090"/>
              </a:xfrm>
              <a:prstGeom prst="rect">
                <a:avLst/>
              </a:prstGeom>
            </p:spPr>
          </p:pic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C74B0CC-E4F4-8B51-9663-0457D03A6954}"/>
                </a:ext>
              </a:extLst>
            </p:cNvPr>
            <p:cNvSpPr txBox="1"/>
            <p:nvPr/>
          </p:nvSpPr>
          <p:spPr>
            <a:xfrm>
              <a:off x="3531952" y="3363383"/>
              <a:ext cx="219479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BH" sz="1000" dirty="0">
                  <a:solidFill>
                    <a:srgbClr val="4A4A4A"/>
                  </a:solidFill>
                  <a:latin typeface="Graphik Arabic Semibold" pitchFamily="2" charset="-78"/>
                  <a:ea typeface="Calibri" panose="020F0502020204030204" pitchFamily="34" charset="0"/>
                  <a:cs typeface="Graphik Arabic Semibold" pitchFamily="2" charset="-78"/>
                </a:rPr>
                <a:t>تأكيد حصول الأطفال في البحرين على تعليم مبكر عالي الجودة.</a:t>
              </a:r>
              <a:endParaRPr lang="en-GB" sz="1000" dirty="0">
                <a:solidFill>
                  <a:srgbClr val="4A4A4A"/>
                </a:solidFill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ABD625B-ED10-99F4-1321-D8CEC93E4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6865" y="3861630"/>
              <a:ext cx="409503" cy="409503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7D370B8-4B64-BCAD-806E-07D063FA3603}"/>
                </a:ext>
              </a:extLst>
            </p:cNvPr>
            <p:cNvSpPr txBox="1"/>
            <p:nvPr/>
          </p:nvSpPr>
          <p:spPr>
            <a:xfrm>
              <a:off x="3671103" y="3889207"/>
              <a:ext cx="2053393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BH" sz="1000" dirty="0">
                  <a:solidFill>
                    <a:srgbClr val="4A4A4A"/>
                  </a:solidFill>
                  <a:latin typeface="Graphik Arabic Semibold" pitchFamily="2" charset="-78"/>
                  <a:ea typeface="Calibri" panose="020F0502020204030204" pitchFamily="34" charset="0"/>
                  <a:cs typeface="Graphik Arabic Semibold" pitchFamily="2" charset="-78"/>
                </a:rPr>
                <a:t>المساعدة في تطوير ممارسات رياض الأطفال ودعم القطاع في مملكة البحرين.</a:t>
              </a:r>
            </a:p>
          </p:txBody>
        </p:sp>
        <p:pic>
          <p:nvPicPr>
            <p:cNvPr id="65" name="Picture 64" descr="A green line drawing of a person in a target&#10;&#10;Description automatically generated">
              <a:extLst>
                <a:ext uri="{FF2B5EF4-FFF2-40B4-BE49-F238E27FC236}">
                  <a16:creationId xmlns:a16="http://schemas.microsoft.com/office/drawing/2014/main" id="{5C844A34-A0E5-43E1-A325-C2EA29D18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4009" y="4455945"/>
              <a:ext cx="383402" cy="383402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318A2FF-1CDC-510E-72FB-0A930B5CDA1C}"/>
                </a:ext>
              </a:extLst>
            </p:cNvPr>
            <p:cNvSpPr txBox="1"/>
            <p:nvPr/>
          </p:nvSpPr>
          <p:spPr>
            <a:xfrm>
              <a:off x="3686334" y="4458628"/>
              <a:ext cx="2038162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BH" sz="1000" dirty="0">
                  <a:solidFill>
                    <a:srgbClr val="4A4A4A"/>
                  </a:solidFill>
                  <a:latin typeface="Graphik Arabic Semibold" pitchFamily="2" charset="-78"/>
                  <a:ea typeface="Calibri" panose="020F0502020204030204" pitchFamily="34" charset="0"/>
                  <a:cs typeface="Graphik Arabic Semibold" pitchFamily="2" charset="-78"/>
                </a:rPr>
                <a:t>تسليط الضوء على أهمية التعليم في مرحلة الطفولة المبكرة.</a:t>
              </a:r>
            </a:p>
          </p:txBody>
        </p:sp>
      </p:grpSp>
      <p:sp>
        <p:nvSpPr>
          <p:cNvPr id="69" name="Content Placeholder 1">
            <a:extLst>
              <a:ext uri="{FF2B5EF4-FFF2-40B4-BE49-F238E27FC236}">
                <a16:creationId xmlns:a16="http://schemas.microsoft.com/office/drawing/2014/main" id="{D1139953-5BFC-ECD1-6970-03252131A540}"/>
              </a:ext>
            </a:extLst>
          </p:cNvPr>
          <p:cNvSpPr txBox="1">
            <a:spLocks/>
          </p:cNvSpPr>
          <p:nvPr/>
        </p:nvSpPr>
        <p:spPr>
          <a:xfrm>
            <a:off x="3409718" y="5064659"/>
            <a:ext cx="2648698" cy="249664"/>
          </a:xfrm>
          <a:prstGeom prst="rect">
            <a:avLst/>
          </a:prstGeom>
        </p:spPr>
        <p:txBody>
          <a:bodyPr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533400">
              <a:lnSpc>
                <a:spcPct val="100000"/>
              </a:lnSpc>
              <a:spcBef>
                <a:spcPts val="0"/>
              </a:spcBef>
              <a:buNone/>
            </a:pPr>
            <a:r>
              <a:rPr lang="ar-BH" sz="1050" dirty="0">
                <a:solidFill>
                  <a:srgbClr val="244D7D"/>
                </a:solidFill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rPr>
              <a:t>ماهي المحاور التي سيتم التركيز عليها أثناء الزيارة؟</a:t>
            </a:r>
          </a:p>
        </p:txBody>
      </p:sp>
      <p:pic>
        <p:nvPicPr>
          <p:cNvPr id="70" name="Picture 69" descr="A green circle with black background&#10;&#10;Description automatically generated">
            <a:extLst>
              <a:ext uri="{FF2B5EF4-FFF2-40B4-BE49-F238E27FC236}">
                <a16:creationId xmlns:a16="http://schemas.microsoft.com/office/drawing/2014/main" id="{6C5E8480-C5C0-AC1F-DAEA-A99A681CCF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416" y="5121417"/>
            <a:ext cx="96090" cy="9609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C2CAFCF6-3CF6-9FBD-AAF8-E422C57190EC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35380" t="12456" r="26191" b="6118"/>
          <a:stretch/>
        </p:blipFill>
        <p:spPr>
          <a:xfrm flipH="1">
            <a:off x="3310442" y="5428366"/>
            <a:ext cx="809915" cy="1117737"/>
          </a:xfrm>
          <a:prstGeom prst="rect">
            <a:avLst/>
          </a:prstGeom>
          <a:ln w="12700">
            <a:solidFill>
              <a:srgbClr val="397B26"/>
            </a:solidFill>
          </a:ln>
        </p:spPr>
      </p:pic>
      <p:sp>
        <p:nvSpPr>
          <p:cNvPr id="82" name="Content Placeholder 1">
            <a:extLst>
              <a:ext uri="{FF2B5EF4-FFF2-40B4-BE49-F238E27FC236}">
                <a16:creationId xmlns:a16="http://schemas.microsoft.com/office/drawing/2014/main" id="{53BEE3CF-2E57-CA0B-C005-8370A942C770}"/>
              </a:ext>
            </a:extLst>
          </p:cNvPr>
          <p:cNvSpPr txBox="1">
            <a:spLocks/>
          </p:cNvSpPr>
          <p:nvPr/>
        </p:nvSpPr>
        <p:spPr>
          <a:xfrm>
            <a:off x="3681712" y="5393587"/>
            <a:ext cx="2567179" cy="765789"/>
          </a:xfrm>
          <a:prstGeom prst="rect">
            <a:avLst/>
          </a:prstGeom>
        </p:spPr>
        <p:txBody>
          <a:bodyPr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ar-BH" sz="1000" dirty="0">
                <a:solidFill>
                  <a:srgbClr val="4A4A4A"/>
                </a:solidFill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rPr>
              <a:t>نمو وتعلم الطفل عن طريق اللعب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ar-BH" sz="1000" dirty="0">
                <a:solidFill>
                  <a:srgbClr val="4A4A4A"/>
                </a:solidFill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rPr>
              <a:t>الطفل هو محور الاهتمام والتعلم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ar-BH" sz="1000" dirty="0">
                <a:solidFill>
                  <a:srgbClr val="4A4A4A"/>
                </a:solidFill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rPr>
              <a:t>مشاركة العائلة والمجتمع في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ar-BH" sz="1000" dirty="0">
                <a:solidFill>
                  <a:srgbClr val="4A4A4A"/>
                </a:solidFill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rPr>
              <a:t>        خبرات التعلم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02C40B-1D5E-94D8-065D-49F9AB31DDA1}"/>
              </a:ext>
            </a:extLst>
          </p:cNvPr>
          <p:cNvGrpSpPr/>
          <p:nvPr/>
        </p:nvGrpSpPr>
        <p:grpSpPr>
          <a:xfrm>
            <a:off x="40311" y="376966"/>
            <a:ext cx="2987978" cy="1594166"/>
            <a:chOff x="65115" y="467052"/>
            <a:chExt cx="2987978" cy="1594166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189527E-F538-CD04-F92E-DD8B3BC4B4DE}"/>
                </a:ext>
              </a:extLst>
            </p:cNvPr>
            <p:cNvSpPr/>
            <p:nvPr/>
          </p:nvSpPr>
          <p:spPr>
            <a:xfrm>
              <a:off x="65115" y="467052"/>
              <a:ext cx="2891026" cy="308158"/>
            </a:xfrm>
            <a:custGeom>
              <a:avLst/>
              <a:gdLst>
                <a:gd name="connsiteX0" fmla="*/ 0 w 2772176"/>
                <a:gd name="connsiteY0" fmla="*/ 0 h 417511"/>
                <a:gd name="connsiteX1" fmla="*/ 2772176 w 2772176"/>
                <a:gd name="connsiteY1" fmla="*/ 0 h 417511"/>
                <a:gd name="connsiteX2" fmla="*/ 2772176 w 2772176"/>
                <a:gd name="connsiteY2" fmla="*/ 417511 h 417511"/>
                <a:gd name="connsiteX3" fmla="*/ 0 w 2772176"/>
                <a:gd name="connsiteY3" fmla="*/ 417511 h 417511"/>
                <a:gd name="connsiteX4" fmla="*/ 0 w 2772176"/>
                <a:gd name="connsiteY4" fmla="*/ 0 h 417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2176" h="417511">
                  <a:moveTo>
                    <a:pt x="0" y="0"/>
                  </a:moveTo>
                  <a:lnTo>
                    <a:pt x="2772176" y="0"/>
                  </a:lnTo>
                  <a:lnTo>
                    <a:pt x="2772176" y="417511"/>
                  </a:lnTo>
                  <a:lnTo>
                    <a:pt x="0" y="417511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126" tIns="0" rIns="77126" bIns="0" numCol="1" spcCol="1270" anchor="ctr" anchorCtr="0">
              <a:noAutofit/>
            </a:bodyPr>
            <a:lstStyle/>
            <a:p>
              <a:pPr marR="0" lvl="0" algn="just" defTabSz="533400" rtl="1" fontAlgn="auto"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ar-BH" sz="1100" b="1" dirty="0">
                  <a:solidFill>
                    <a:srgbClr val="244D7D"/>
                  </a:solidFill>
                  <a:latin typeface="Graphik Arabic Semibold" pitchFamily="2" charset="-78"/>
                  <a:ea typeface="Calibri" panose="020F0502020204030204" pitchFamily="34" charset="0"/>
                  <a:cs typeface="Graphik Arabic Semibold" pitchFamily="2" charset="-78"/>
                </a:rPr>
                <a:t> </a:t>
              </a:r>
              <a:r>
                <a:rPr lang="ar-BH" sz="1050" b="1" dirty="0">
                  <a:solidFill>
                    <a:srgbClr val="244D7D"/>
                  </a:solidFill>
                  <a:latin typeface="Graphik Arabic Semibold" pitchFamily="2" charset="-78"/>
                  <a:ea typeface="Calibri" panose="020F0502020204030204" pitchFamily="34" charset="0"/>
                  <a:cs typeface="Graphik Arabic Semibold" pitchFamily="2" charset="-78"/>
                </a:rPr>
                <a:t>مجالات إطار مراجعة رياض الأطفال</a:t>
              </a:r>
              <a:endParaRPr lang="en-US" sz="1050" b="1" dirty="0">
                <a:solidFill>
                  <a:srgbClr val="244D7D"/>
                </a:solidFill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endParaRPr>
            </a:p>
          </p:txBody>
        </p:sp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78411726-58E3-D3CB-85A8-FFD071808C10}"/>
                </a:ext>
              </a:extLst>
            </p:cNvPr>
            <p:cNvSpPr/>
            <p:nvPr/>
          </p:nvSpPr>
          <p:spPr>
            <a:xfrm>
              <a:off x="381287" y="846343"/>
              <a:ext cx="2430957" cy="345949"/>
            </a:xfrm>
            <a:prstGeom prst="roundRect">
              <a:avLst/>
            </a:prstGeom>
            <a:solidFill>
              <a:srgbClr val="397B26"/>
            </a:solidFill>
            <a:ln>
              <a:solidFill>
                <a:srgbClr val="397B2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FA2F9190-CC46-C260-0F0B-D49C06EF8B43}"/>
                </a:ext>
              </a:extLst>
            </p:cNvPr>
            <p:cNvSpPr/>
            <p:nvPr/>
          </p:nvSpPr>
          <p:spPr>
            <a:xfrm>
              <a:off x="381286" y="1282023"/>
              <a:ext cx="2430957" cy="345949"/>
            </a:xfrm>
            <a:prstGeom prst="roundRect">
              <a:avLst/>
            </a:prstGeom>
            <a:solidFill>
              <a:srgbClr val="1C4679"/>
            </a:solidFill>
            <a:ln>
              <a:solidFill>
                <a:srgbClr val="1C467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11935D75-2F75-3312-30A5-21D679E0218F}"/>
                </a:ext>
              </a:extLst>
            </p:cNvPr>
            <p:cNvSpPr/>
            <p:nvPr/>
          </p:nvSpPr>
          <p:spPr>
            <a:xfrm>
              <a:off x="388119" y="1715269"/>
              <a:ext cx="2430957" cy="345949"/>
            </a:xfrm>
            <a:prstGeom prst="roundRect">
              <a:avLst/>
            </a:prstGeom>
            <a:solidFill>
              <a:srgbClr val="DF9F0F"/>
            </a:solidFill>
            <a:ln>
              <a:solidFill>
                <a:srgbClr val="DF9F0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18956A4-392E-868A-BBCF-65AFF9C60345}"/>
                </a:ext>
              </a:extLst>
            </p:cNvPr>
            <p:cNvSpPr txBox="1"/>
            <p:nvPr/>
          </p:nvSpPr>
          <p:spPr>
            <a:xfrm>
              <a:off x="559856" y="856971"/>
              <a:ext cx="2068614" cy="3145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533400" rtl="1"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ar-BH" sz="1050" dirty="0">
                  <a:solidFill>
                    <a:schemeClr val="bg1"/>
                  </a:solidFill>
                  <a:latin typeface="Graphik Arabic Semibold" pitchFamily="2" charset="-78"/>
                  <a:ea typeface="Calibri" panose="020F0502020204030204" pitchFamily="34" charset="0"/>
                  <a:cs typeface="Graphik Arabic Semibold" pitchFamily="2" charset="-78"/>
                </a:rPr>
                <a:t>المجال الأول: نمو الأطفال وتطورهم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D1FA94C-5D03-3574-6ECA-B790D100E5F8}"/>
                </a:ext>
              </a:extLst>
            </p:cNvPr>
            <p:cNvSpPr txBox="1"/>
            <p:nvPr/>
          </p:nvSpPr>
          <p:spPr>
            <a:xfrm>
              <a:off x="422226" y="1282207"/>
              <a:ext cx="2334325" cy="3145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533400" rtl="1"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ar-BH" sz="1050" dirty="0">
                  <a:solidFill>
                    <a:schemeClr val="bg1"/>
                  </a:solidFill>
                  <a:latin typeface="Graphik Arabic Semibold" pitchFamily="2" charset="-78"/>
                  <a:ea typeface="Calibri" panose="020F0502020204030204" pitchFamily="34" charset="0"/>
                  <a:cs typeface="Graphik Arabic Semibold" pitchFamily="2" charset="-78"/>
                </a:rPr>
                <a:t>المجال الثاني: التعلم الذي يبادر به الطفل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D05EA0C0-EBE8-EFAA-36FE-1C0AA45562E3}"/>
                </a:ext>
              </a:extLst>
            </p:cNvPr>
            <p:cNvSpPr txBox="1"/>
            <p:nvPr/>
          </p:nvSpPr>
          <p:spPr>
            <a:xfrm>
              <a:off x="815916" y="1728158"/>
              <a:ext cx="1742103" cy="3145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533400" rtl="1"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ar-BH" sz="1050" dirty="0">
                  <a:solidFill>
                    <a:schemeClr val="bg1"/>
                  </a:solidFill>
                  <a:latin typeface="Graphik Arabic Semibold" pitchFamily="2" charset="-78"/>
                  <a:ea typeface="Calibri" panose="020F0502020204030204" pitchFamily="34" charset="0"/>
                  <a:cs typeface="Graphik Arabic Semibold" pitchFamily="2" charset="-78"/>
                </a:rPr>
                <a:t>المجال الثالث: القيادة والإدارة</a:t>
              </a:r>
            </a:p>
          </p:txBody>
        </p:sp>
        <p:pic>
          <p:nvPicPr>
            <p:cNvPr id="106" name="Picture 105" descr="A green and black stripes&#10;&#10;Description automatically generated">
              <a:extLst>
                <a:ext uri="{FF2B5EF4-FFF2-40B4-BE49-F238E27FC236}">
                  <a16:creationId xmlns:a16="http://schemas.microsoft.com/office/drawing/2014/main" id="{07F32A02-7402-41A0-0349-6351EB3C9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936392" y="562488"/>
              <a:ext cx="116701" cy="117285"/>
            </a:xfrm>
            <a:prstGeom prst="rect">
              <a:avLst/>
            </a:prstGeom>
          </p:spPr>
        </p:pic>
      </p:grpSp>
      <p:pic>
        <p:nvPicPr>
          <p:cNvPr id="114" name="Picture 113">
            <a:extLst>
              <a:ext uri="{FF2B5EF4-FFF2-40B4-BE49-F238E27FC236}">
                <a16:creationId xmlns:a16="http://schemas.microsoft.com/office/drawing/2014/main" id="{14714944-F5EC-C813-6D83-B8F644D21DB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395547" y="2770614"/>
            <a:ext cx="487842" cy="487842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9E8A357E-0E08-5E4D-6AA7-666A5442B77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045" y="4577593"/>
            <a:ext cx="479887" cy="4798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0E584A-C8A6-8D49-EF49-59119C382D79}"/>
              </a:ext>
            </a:extLst>
          </p:cNvPr>
          <p:cNvSpPr/>
          <p:nvPr/>
        </p:nvSpPr>
        <p:spPr>
          <a:xfrm>
            <a:off x="6610310" y="3906950"/>
            <a:ext cx="3304964" cy="86931"/>
          </a:xfrm>
          <a:prstGeom prst="rect">
            <a:avLst/>
          </a:prstGeom>
          <a:solidFill>
            <a:srgbClr val="F3BB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A green circle with black background&#10;&#10;Description automatically generated">
            <a:extLst>
              <a:ext uri="{FF2B5EF4-FFF2-40B4-BE49-F238E27FC236}">
                <a16:creationId xmlns:a16="http://schemas.microsoft.com/office/drawing/2014/main" id="{1A381A6D-8A92-3C59-943F-C41172DFAC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584" y="3861630"/>
            <a:ext cx="96090" cy="96090"/>
          </a:xfrm>
          <a:prstGeom prst="rect">
            <a:avLst/>
          </a:prstGeom>
        </p:spPr>
      </p:pic>
      <p:pic>
        <p:nvPicPr>
          <p:cNvPr id="18" name="Graphic 17" descr="Playground outline">
            <a:extLst>
              <a:ext uri="{FF2B5EF4-FFF2-40B4-BE49-F238E27FC236}">
                <a16:creationId xmlns:a16="http://schemas.microsoft.com/office/drawing/2014/main" id="{D640623C-62D3-7B96-518A-D450E107B04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224068" y="4533356"/>
            <a:ext cx="547186" cy="547186"/>
          </a:xfrm>
          <a:prstGeom prst="rect">
            <a:avLst/>
          </a:prstGeom>
        </p:spPr>
      </p:pic>
      <p:pic>
        <p:nvPicPr>
          <p:cNvPr id="23" name="Picture 22" descr="A child on a slide&#10;&#10;Description automatically generated">
            <a:extLst>
              <a:ext uri="{FF2B5EF4-FFF2-40B4-BE49-F238E27FC236}">
                <a16:creationId xmlns:a16="http://schemas.microsoft.com/office/drawing/2014/main" id="{1187D036-5E93-DB99-0E9F-7EB49E7214F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831" y="2419361"/>
            <a:ext cx="964422" cy="1209250"/>
          </a:xfrm>
          <a:prstGeom prst="rect">
            <a:avLst/>
          </a:prstGeom>
        </p:spPr>
      </p:pic>
      <p:pic>
        <p:nvPicPr>
          <p:cNvPr id="19" name="Picture 18" descr="A qr code with dots&#10;&#10;AI-generated content may be incorrect.">
            <a:extLst>
              <a:ext uri="{FF2B5EF4-FFF2-40B4-BE49-F238E27FC236}">
                <a16:creationId xmlns:a16="http://schemas.microsoft.com/office/drawing/2014/main" id="{825DCBD4-B248-7A21-8D1B-32B30A7A55B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97" y="2541759"/>
            <a:ext cx="1098036" cy="109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51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71C013DA-F8FF-D336-87CD-69DEDBC4790B}"/>
              </a:ext>
            </a:extLst>
          </p:cNvPr>
          <p:cNvSpPr/>
          <p:nvPr/>
        </p:nvSpPr>
        <p:spPr>
          <a:xfrm>
            <a:off x="-12722" y="-6258"/>
            <a:ext cx="3285581" cy="6366268"/>
          </a:xfrm>
          <a:prstGeom prst="rect">
            <a:avLst/>
          </a:prstGeom>
          <a:solidFill>
            <a:srgbClr val="397B26"/>
          </a:solidFill>
          <a:ln>
            <a:solidFill>
              <a:srgbClr val="397B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B42028-E8CF-F7CF-42B6-24DC05D34184}"/>
              </a:ext>
            </a:extLst>
          </p:cNvPr>
          <p:cNvSpPr txBox="1"/>
          <p:nvPr/>
        </p:nvSpPr>
        <p:spPr>
          <a:xfrm>
            <a:off x="239701" y="417731"/>
            <a:ext cx="2775361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dirty="0">
                <a:solidFill>
                  <a:srgbClr val="EEEDF5"/>
                </a:solidFill>
                <a:latin typeface="Graphik Arabic Semibold" pitchFamily="2" charset="-78"/>
                <a:cs typeface="Graphik Arabic Semibold" pitchFamily="2" charset="-78"/>
              </a:rPr>
              <a:t>للمزيد من المعلومات</a:t>
            </a:r>
          </a:p>
          <a:p>
            <a:pPr algn="ctr" rtl="1">
              <a:lnSpc>
                <a:spcPct val="150000"/>
              </a:lnSpc>
            </a:pPr>
            <a:r>
              <a:rPr lang="ar-BH" sz="1200" dirty="0">
                <a:solidFill>
                  <a:srgbClr val="EEEDF5"/>
                </a:solidFill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rPr>
              <a:t>موقع هيئة جودة التعليم والتدريب (</a:t>
            </a:r>
            <a:r>
              <a:rPr lang="en-US" sz="1200" dirty="0">
                <a:solidFill>
                  <a:srgbClr val="EEEDF5"/>
                </a:solidFill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rPr>
              <a:t>BQA</a:t>
            </a:r>
            <a:r>
              <a:rPr lang="ar-BH" sz="1200" dirty="0">
                <a:solidFill>
                  <a:srgbClr val="EEEDF5"/>
                </a:solidFill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rPr>
              <a:t>)</a:t>
            </a:r>
            <a:endParaRPr lang="en-GB" sz="1200" dirty="0">
              <a:solidFill>
                <a:srgbClr val="EEEDF5"/>
              </a:solidFill>
              <a:latin typeface="Graphik Arabic Semibold" pitchFamily="2" charset="-78"/>
              <a:ea typeface="Calibri" panose="020F0502020204030204" pitchFamily="34" charset="0"/>
              <a:cs typeface="Graphik Arabic Semibold" pitchFamily="2" charset="-78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B1A4690-379A-F236-A283-F22CB178FCDA}"/>
              </a:ext>
            </a:extLst>
          </p:cNvPr>
          <p:cNvSpPr/>
          <p:nvPr/>
        </p:nvSpPr>
        <p:spPr>
          <a:xfrm>
            <a:off x="6695784" y="340286"/>
            <a:ext cx="3025293" cy="166800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>
              <a:latin typeface="Graphik Arabic Regular" pitchFamily="2" charset="-78"/>
              <a:cs typeface="Graphik Arabic Regular" pitchFamily="2" charset="-78"/>
            </a:endParaRPr>
          </a:p>
        </p:txBody>
      </p:sp>
      <p:pic>
        <p:nvPicPr>
          <p:cNvPr id="24" name="Picture 23" descr="A black and white logo&#10;&#10;Description automatically generated">
            <a:extLst>
              <a:ext uri="{FF2B5EF4-FFF2-40B4-BE49-F238E27FC236}">
                <a16:creationId xmlns:a16="http://schemas.microsoft.com/office/drawing/2014/main" id="{2112D0C0-95E7-BF0E-E820-83A3B8956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0" y="27279"/>
            <a:ext cx="137160" cy="137160"/>
          </a:xfrm>
          <a:prstGeom prst="rect">
            <a:avLst/>
          </a:prstGeom>
        </p:spPr>
      </p:pic>
      <p:pic>
        <p:nvPicPr>
          <p:cNvPr id="27" name="Picture 26" descr="A black and white logo&#10;&#10;Description automatically generated">
            <a:extLst>
              <a:ext uri="{FF2B5EF4-FFF2-40B4-BE49-F238E27FC236}">
                <a16:creationId xmlns:a16="http://schemas.microsoft.com/office/drawing/2014/main" id="{98BB5983-AFB7-6DCF-485D-14B3A41D9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819" y="25799"/>
            <a:ext cx="137160" cy="13716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E929155-EDCF-74E0-A35C-645189A1FCA3}"/>
              </a:ext>
            </a:extLst>
          </p:cNvPr>
          <p:cNvGrpSpPr/>
          <p:nvPr/>
        </p:nvGrpSpPr>
        <p:grpSpPr>
          <a:xfrm>
            <a:off x="-10633" y="-7515"/>
            <a:ext cx="9967432" cy="257293"/>
            <a:chOff x="17828" y="-4335"/>
            <a:chExt cx="9949494" cy="249512"/>
          </a:xfrm>
          <a:solidFill>
            <a:srgbClr val="397B26"/>
          </a:solidFill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8B768C6-5BDD-258E-78A9-F4BE3B92EBC1}"/>
                </a:ext>
              </a:extLst>
            </p:cNvPr>
            <p:cNvSpPr/>
            <p:nvPr/>
          </p:nvSpPr>
          <p:spPr>
            <a:xfrm rot="5400000">
              <a:off x="1559436" y="-1537107"/>
              <a:ext cx="186728" cy="3269943"/>
            </a:xfrm>
            <a:prstGeom prst="rect">
              <a:avLst/>
            </a:prstGeom>
            <a:grpFill/>
            <a:ln>
              <a:solidFill>
                <a:srgbClr val="397B2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975ED614-9B9B-076D-F8BD-8566BEBE23B5}"/>
                </a:ext>
              </a:extLst>
            </p:cNvPr>
            <p:cNvGrpSpPr/>
            <p:nvPr/>
          </p:nvGrpSpPr>
          <p:grpSpPr>
            <a:xfrm>
              <a:off x="3246715" y="-1889"/>
              <a:ext cx="3380470" cy="237371"/>
              <a:chOff x="3246715" y="-6620"/>
              <a:chExt cx="3380470" cy="242103"/>
            </a:xfrm>
            <a:grpFill/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6C13B82-9D37-5DDA-8373-7101D4037136}"/>
                  </a:ext>
                </a:extLst>
              </p:cNvPr>
              <p:cNvSpPr/>
              <p:nvPr/>
            </p:nvSpPr>
            <p:spPr>
              <a:xfrm rot="5400000">
                <a:off x="4930949" y="-1460752"/>
                <a:ext cx="63735" cy="3328736"/>
              </a:xfrm>
              <a:prstGeom prst="rect">
                <a:avLst/>
              </a:prstGeom>
              <a:grpFill/>
              <a:ln>
                <a:solidFill>
                  <a:srgbClr val="397B2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5341DAB-687F-AB1C-0665-5BC43212AE17}"/>
                  </a:ext>
                </a:extLst>
              </p:cNvPr>
              <p:cNvSpPr/>
              <p:nvPr/>
            </p:nvSpPr>
            <p:spPr>
              <a:xfrm rot="5400000">
                <a:off x="4832390" y="-1592295"/>
                <a:ext cx="199837" cy="3371187"/>
              </a:xfrm>
              <a:prstGeom prst="rect">
                <a:avLst/>
              </a:prstGeom>
              <a:grpFill/>
              <a:ln>
                <a:solidFill>
                  <a:srgbClr val="397B2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25" name="Picture 24" descr="A black and white logo&#10;&#10;Description automatically generated">
                <a:extLst>
                  <a:ext uri="{FF2B5EF4-FFF2-40B4-BE49-F238E27FC236}">
                    <a16:creationId xmlns:a16="http://schemas.microsoft.com/office/drawing/2014/main" id="{F129A5F1-395E-A47C-53EA-15DAD0CDD9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92982" y="33690"/>
                <a:ext cx="137160" cy="137160"/>
              </a:xfrm>
              <a:prstGeom prst="rect">
                <a:avLst/>
              </a:prstGeom>
              <a:grpFill/>
              <a:ln>
                <a:solidFill>
                  <a:srgbClr val="397B26"/>
                </a:solidFill>
              </a:ln>
            </p:spPr>
          </p:pic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3512C28-170C-7209-E520-89FCC5D51B09}"/>
                </a:ext>
              </a:extLst>
            </p:cNvPr>
            <p:cNvGrpSpPr/>
            <p:nvPr/>
          </p:nvGrpSpPr>
          <p:grpSpPr>
            <a:xfrm>
              <a:off x="6525646" y="-4335"/>
              <a:ext cx="3441676" cy="249512"/>
              <a:chOff x="3203731" y="-10289"/>
              <a:chExt cx="3485557" cy="254486"/>
            </a:xfrm>
            <a:grpFill/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4FF1B4F-993F-AD82-8274-D4B6DD810ADB}"/>
                  </a:ext>
                </a:extLst>
              </p:cNvPr>
              <p:cNvSpPr/>
              <p:nvPr/>
            </p:nvSpPr>
            <p:spPr>
              <a:xfrm rot="5400000">
                <a:off x="4930949" y="-1460752"/>
                <a:ext cx="63735" cy="3328736"/>
              </a:xfrm>
              <a:prstGeom prst="rect">
                <a:avLst/>
              </a:prstGeom>
              <a:grpFill/>
              <a:ln>
                <a:solidFill>
                  <a:srgbClr val="397B2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C432CB9-74A6-AB25-2206-BEE32E0C0D6B}"/>
                  </a:ext>
                </a:extLst>
              </p:cNvPr>
              <p:cNvSpPr/>
              <p:nvPr/>
            </p:nvSpPr>
            <p:spPr>
              <a:xfrm rot="5400000">
                <a:off x="4819267" y="-1625825"/>
                <a:ext cx="254486" cy="3485557"/>
              </a:xfrm>
              <a:prstGeom prst="rect">
                <a:avLst/>
              </a:prstGeom>
              <a:grpFill/>
              <a:ln>
                <a:solidFill>
                  <a:srgbClr val="397B2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13" name="Picture 12" descr="A black and white logo&#10;&#10;Description automatically generated">
                <a:extLst>
                  <a:ext uri="{FF2B5EF4-FFF2-40B4-BE49-F238E27FC236}">
                    <a16:creationId xmlns:a16="http://schemas.microsoft.com/office/drawing/2014/main" id="{3DE13EAB-8FCF-5465-DA5D-DDB14E650C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92982" y="33690"/>
                <a:ext cx="137160" cy="137160"/>
              </a:xfrm>
              <a:prstGeom prst="rect">
                <a:avLst/>
              </a:prstGeom>
              <a:grpFill/>
              <a:ln>
                <a:solidFill>
                  <a:srgbClr val="397B26"/>
                </a:solidFill>
              </a:ln>
            </p:spPr>
          </p:pic>
        </p:grp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210C670E-4A46-B318-7B75-FE8E0A47679F}"/>
              </a:ext>
            </a:extLst>
          </p:cNvPr>
          <p:cNvSpPr/>
          <p:nvPr/>
        </p:nvSpPr>
        <p:spPr>
          <a:xfrm>
            <a:off x="-11851" y="6541874"/>
            <a:ext cx="3285580" cy="316126"/>
          </a:xfrm>
          <a:prstGeom prst="rect">
            <a:avLst/>
          </a:prstGeom>
          <a:solidFill>
            <a:srgbClr val="F3BB41"/>
          </a:solidFill>
          <a:ln>
            <a:solidFill>
              <a:srgbClr val="F3BB4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592583-70C5-3C01-8B4E-B3772C581652}"/>
              </a:ext>
            </a:extLst>
          </p:cNvPr>
          <p:cNvGrpSpPr/>
          <p:nvPr/>
        </p:nvGrpSpPr>
        <p:grpSpPr>
          <a:xfrm>
            <a:off x="856579" y="2994452"/>
            <a:ext cx="1708058" cy="825784"/>
            <a:chOff x="851628" y="2667445"/>
            <a:chExt cx="1708058" cy="825784"/>
          </a:xfrm>
        </p:grpSpPr>
        <p:pic>
          <p:nvPicPr>
            <p:cNvPr id="7" name="Picture 6" descr="A blue and black logo&#10;&#10;Description automatically generated">
              <a:extLst>
                <a:ext uri="{FF2B5EF4-FFF2-40B4-BE49-F238E27FC236}">
                  <a16:creationId xmlns:a16="http://schemas.microsoft.com/office/drawing/2014/main" id="{9E40B9D1-486E-FFDA-027D-B6B48D6E0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976" y="3187270"/>
              <a:ext cx="285465" cy="26646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C96D7E2-C096-CBC2-CE0E-A27AC0957FEF}"/>
                </a:ext>
              </a:extLst>
            </p:cNvPr>
            <p:cNvSpPr txBox="1"/>
            <p:nvPr/>
          </p:nvSpPr>
          <p:spPr>
            <a:xfrm>
              <a:off x="1202872" y="3146980"/>
              <a:ext cx="1356814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1">
                <a:lnSpc>
                  <a:spcPct val="150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Graphik Arabic Semibold" pitchFamily="2" charset="-78"/>
                  <a:ea typeface="Calibri" panose="020F0502020204030204" pitchFamily="34" charset="0"/>
                  <a:cs typeface="Graphik Arabic Semibold" pitchFamily="2" charset="-78"/>
                </a:rPr>
                <a:t>bqa.gov.bh</a:t>
              </a:r>
              <a:endParaRPr lang="en-GB" sz="1200" dirty="0">
                <a:solidFill>
                  <a:schemeClr val="bg1"/>
                </a:solidFill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2823FF9-757E-E174-FAD5-CFC2DED6E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biLevel thresh="25000"/>
            </a:blip>
            <a:srcRect l="63323" t="-6153"/>
            <a:stretch/>
          </p:blipFill>
          <p:spPr>
            <a:xfrm>
              <a:off x="851628" y="2707451"/>
              <a:ext cx="344813" cy="30855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229D1A8-D271-9FEA-5E1C-557555383534}"/>
                </a:ext>
              </a:extLst>
            </p:cNvPr>
            <p:cNvSpPr txBox="1"/>
            <p:nvPr/>
          </p:nvSpPr>
          <p:spPr>
            <a:xfrm>
              <a:off x="1118802" y="2667445"/>
              <a:ext cx="975035" cy="388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>
                <a:lnSpc>
                  <a:spcPct val="150000"/>
                </a:lnSpc>
              </a:pPr>
              <a:r>
                <a:rPr lang="en-US" sz="1400" dirty="0" err="1">
                  <a:solidFill>
                    <a:schemeClr val="bg1"/>
                  </a:solidFill>
                  <a:latin typeface="Graphik Arabic Semibold" pitchFamily="2" charset="-78"/>
                  <a:ea typeface="Calibri" panose="020F0502020204030204" pitchFamily="34" charset="0"/>
                  <a:cs typeface="Graphik Arabic Semibold" pitchFamily="2" charset="-78"/>
                </a:rPr>
                <a:t>bqa_bh</a:t>
              </a:r>
              <a:endParaRPr lang="en-GB" sz="1400" dirty="0">
                <a:solidFill>
                  <a:schemeClr val="bg1"/>
                </a:solidFill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8D93AB5-48E7-DD4D-A752-8F33F97CE05D}"/>
              </a:ext>
            </a:extLst>
          </p:cNvPr>
          <p:cNvSpPr txBox="1"/>
          <p:nvPr/>
        </p:nvSpPr>
        <p:spPr>
          <a:xfrm>
            <a:off x="-110305" y="6603643"/>
            <a:ext cx="3358067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914400" rtl="1">
              <a:spcBef>
                <a:spcPct val="0"/>
              </a:spcBef>
              <a:defRPr/>
            </a:pPr>
            <a:r>
              <a:rPr lang="ar-BH" sz="800" dirty="0">
                <a:solidFill>
                  <a:schemeClr val="bg1"/>
                </a:solidFill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rPr>
              <a:t>لتقديم استفساراتكم ومقترحاتكم يمكنكم التواصل عبر    </a:t>
            </a:r>
            <a:r>
              <a:rPr lang="en-US" sz="800" dirty="0">
                <a:solidFill>
                  <a:schemeClr val="bg1"/>
                </a:solidFill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info@bqa.gov.bh</a:t>
            </a:r>
            <a:r>
              <a:rPr lang="en-US" sz="800" dirty="0">
                <a:solidFill>
                  <a:schemeClr val="bg1"/>
                </a:solidFill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rPr>
              <a:t> </a:t>
            </a:r>
            <a:endParaRPr lang="en-GB" sz="800" dirty="0">
              <a:solidFill>
                <a:schemeClr val="bg1"/>
              </a:solidFill>
              <a:latin typeface="Graphik Arabic Semibold" pitchFamily="2" charset="-78"/>
              <a:ea typeface="Calibri" panose="020F0502020204030204" pitchFamily="34" charset="0"/>
              <a:cs typeface="Graphik Arabic Semibold" pitchFamily="2" charset="-78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1CA9833-16DD-14B6-A1FB-65053473FBB6}"/>
              </a:ext>
            </a:extLst>
          </p:cNvPr>
          <p:cNvSpPr txBox="1"/>
          <p:nvPr/>
        </p:nvSpPr>
        <p:spPr>
          <a:xfrm>
            <a:off x="7360607" y="2267911"/>
            <a:ext cx="228079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914400" rtl="1">
              <a:spcBef>
                <a:spcPts val="1000"/>
              </a:spcBef>
            </a:pPr>
            <a:r>
              <a:rPr lang="ar-BH" sz="1100" dirty="0">
                <a:solidFill>
                  <a:srgbClr val="1C4679"/>
                </a:solidFill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rPr>
              <a:t>دور أولياء الأمور في عملية المراجعة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E62B4B7A-C170-B079-1529-B3A918D90080}"/>
              </a:ext>
            </a:extLst>
          </p:cNvPr>
          <p:cNvSpPr txBox="1"/>
          <p:nvPr/>
        </p:nvSpPr>
        <p:spPr>
          <a:xfrm>
            <a:off x="7755775" y="4199324"/>
            <a:ext cx="1851207" cy="2489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defTabSz="6223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1100" dirty="0">
                <a:solidFill>
                  <a:srgbClr val="1C4679"/>
                </a:solidFill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rPr>
              <a:t>ماهي خصائص نمو الطفل؟</a:t>
            </a:r>
            <a:endParaRPr lang="en-GB" sz="1100" dirty="0">
              <a:solidFill>
                <a:srgbClr val="1C4679"/>
              </a:solidFill>
              <a:latin typeface="Graphik Arabic Semibold" pitchFamily="2" charset="-78"/>
              <a:ea typeface="Calibri" panose="020F0502020204030204" pitchFamily="34" charset="0"/>
              <a:cs typeface="Graphik Arabic Semibold" pitchFamily="2" charset="-78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29DD76F-3DA8-11A5-57B8-12391568C8BF}"/>
              </a:ext>
            </a:extLst>
          </p:cNvPr>
          <p:cNvSpPr txBox="1"/>
          <p:nvPr/>
        </p:nvSpPr>
        <p:spPr>
          <a:xfrm>
            <a:off x="7043979" y="2577841"/>
            <a:ext cx="2677098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914400" rtl="1">
              <a:spcBef>
                <a:spcPts val="1000"/>
              </a:spcBef>
            </a:pPr>
            <a:r>
              <a:rPr lang="ar-BH" sz="1000" dirty="0">
                <a:solidFill>
                  <a:srgbClr val="4A4A4A"/>
                </a:solidFill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rPr>
              <a:t>يستطيع أولياء الأمور المشاركة في عملية المراجعة من خلال: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20CB49-7B6A-271F-12CE-BA6F8220B3BC}"/>
              </a:ext>
            </a:extLst>
          </p:cNvPr>
          <p:cNvSpPr txBox="1"/>
          <p:nvPr/>
        </p:nvSpPr>
        <p:spPr>
          <a:xfrm>
            <a:off x="7131572" y="3653525"/>
            <a:ext cx="12167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BH" sz="1000" dirty="0">
                <a:solidFill>
                  <a:srgbClr val="4A4A4A"/>
                </a:solidFill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rPr>
              <a:t>ملء </a:t>
            </a:r>
          </a:p>
          <a:p>
            <a:pPr algn="ctr"/>
            <a:r>
              <a:rPr lang="ar-BH" sz="1000" dirty="0">
                <a:solidFill>
                  <a:srgbClr val="4A4A4A"/>
                </a:solidFill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rPr>
              <a:t>الاستبانة الإلكترونية </a:t>
            </a:r>
            <a:endParaRPr lang="en-US" sz="1000" dirty="0">
              <a:solidFill>
                <a:srgbClr val="4A4A4A"/>
              </a:solidFill>
              <a:latin typeface="Graphik Arabic Semibold" pitchFamily="2" charset="-78"/>
              <a:ea typeface="Calibri" panose="020F0502020204030204" pitchFamily="34" charset="0"/>
              <a:cs typeface="Graphik Arabic Semibold" pitchFamily="2" charset="-78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6AD2F81-3075-5E76-9351-5D93A2645CAA}"/>
              </a:ext>
            </a:extLst>
          </p:cNvPr>
          <p:cNvSpPr txBox="1"/>
          <p:nvPr/>
        </p:nvSpPr>
        <p:spPr>
          <a:xfrm>
            <a:off x="8513693" y="3653525"/>
            <a:ext cx="9290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BH" sz="1000" dirty="0">
                <a:solidFill>
                  <a:srgbClr val="4A4A4A"/>
                </a:solidFill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rPr>
              <a:t>مقابلة</a:t>
            </a:r>
          </a:p>
          <a:p>
            <a:pPr algn="ctr"/>
            <a:r>
              <a:rPr lang="ar-BH" sz="1000" dirty="0">
                <a:solidFill>
                  <a:srgbClr val="4A4A4A"/>
                </a:solidFill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rPr>
              <a:t>فريق المراجعة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73281E3-0516-8DCD-FC70-380787C9DE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743" y="4369831"/>
            <a:ext cx="3300984" cy="218076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3E176E6-1FE4-094F-4875-D81B823337B8}"/>
              </a:ext>
            </a:extLst>
          </p:cNvPr>
          <p:cNvGrpSpPr/>
          <p:nvPr/>
        </p:nvGrpSpPr>
        <p:grpSpPr>
          <a:xfrm>
            <a:off x="6883569" y="721250"/>
            <a:ext cx="2770246" cy="1334579"/>
            <a:chOff x="6883569" y="721250"/>
            <a:chExt cx="2770246" cy="1334579"/>
          </a:xfrm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3C6546D-9CE4-C96D-93AD-6C464E3BF984}"/>
                </a:ext>
              </a:extLst>
            </p:cNvPr>
            <p:cNvSpPr/>
            <p:nvPr/>
          </p:nvSpPr>
          <p:spPr>
            <a:xfrm>
              <a:off x="6883569" y="763926"/>
              <a:ext cx="2310225" cy="377425"/>
            </a:xfrm>
            <a:custGeom>
              <a:avLst/>
              <a:gdLst>
                <a:gd name="connsiteX0" fmla="*/ 0 w 2336043"/>
                <a:gd name="connsiteY0" fmla="*/ 62861 h 377093"/>
                <a:gd name="connsiteX1" fmla="*/ 62861 w 2336043"/>
                <a:gd name="connsiteY1" fmla="*/ 0 h 377093"/>
                <a:gd name="connsiteX2" fmla="*/ 2273182 w 2336043"/>
                <a:gd name="connsiteY2" fmla="*/ 0 h 377093"/>
                <a:gd name="connsiteX3" fmla="*/ 2336043 w 2336043"/>
                <a:gd name="connsiteY3" fmla="*/ 62861 h 377093"/>
                <a:gd name="connsiteX4" fmla="*/ 2336043 w 2336043"/>
                <a:gd name="connsiteY4" fmla="*/ 314232 h 377093"/>
                <a:gd name="connsiteX5" fmla="*/ 2273182 w 2336043"/>
                <a:gd name="connsiteY5" fmla="*/ 377093 h 377093"/>
                <a:gd name="connsiteX6" fmla="*/ 62861 w 2336043"/>
                <a:gd name="connsiteY6" fmla="*/ 377093 h 377093"/>
                <a:gd name="connsiteX7" fmla="*/ 0 w 2336043"/>
                <a:gd name="connsiteY7" fmla="*/ 314232 h 377093"/>
                <a:gd name="connsiteX8" fmla="*/ 0 w 2336043"/>
                <a:gd name="connsiteY8" fmla="*/ 62861 h 377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36043" h="377093">
                  <a:moveTo>
                    <a:pt x="0" y="62861"/>
                  </a:moveTo>
                  <a:cubicBezTo>
                    <a:pt x="0" y="28144"/>
                    <a:pt x="28144" y="0"/>
                    <a:pt x="62861" y="0"/>
                  </a:cubicBezTo>
                  <a:lnTo>
                    <a:pt x="2273182" y="0"/>
                  </a:lnTo>
                  <a:cubicBezTo>
                    <a:pt x="2307899" y="0"/>
                    <a:pt x="2336043" y="28144"/>
                    <a:pt x="2336043" y="62861"/>
                  </a:cubicBezTo>
                  <a:lnTo>
                    <a:pt x="2336043" y="314232"/>
                  </a:lnTo>
                  <a:cubicBezTo>
                    <a:pt x="2336043" y="348949"/>
                    <a:pt x="2307899" y="377093"/>
                    <a:pt x="2273182" y="377093"/>
                  </a:cubicBezTo>
                  <a:lnTo>
                    <a:pt x="62861" y="377093"/>
                  </a:lnTo>
                  <a:cubicBezTo>
                    <a:pt x="28144" y="377093"/>
                    <a:pt x="0" y="348949"/>
                    <a:pt x="0" y="314232"/>
                  </a:cubicBezTo>
                  <a:lnTo>
                    <a:pt x="0" y="62861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643" tIns="96643" rIns="96643" bIns="96643" numCol="1" spcCol="1270" anchor="ctr" anchorCtr="0">
              <a:noAutofit/>
            </a:bodyPr>
            <a:lstStyle/>
            <a:p>
              <a:pPr marL="0" lvl="0" indent="0" algn="r" defTabSz="4889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BH" sz="1000" dirty="0">
                  <a:solidFill>
                    <a:srgbClr val="4A4A4A"/>
                  </a:solidFill>
                  <a:latin typeface="Graphik Arabic Semibold" pitchFamily="2" charset="-78"/>
                  <a:ea typeface="Calibri" panose="020F0502020204030204" pitchFamily="34" charset="0"/>
                  <a:cs typeface="Graphik Arabic Semibold" pitchFamily="2" charset="-78"/>
                </a:rPr>
                <a:t>إبلاغ قيادة</a:t>
              </a:r>
              <a:r>
                <a:rPr lang="en-US" sz="1000" dirty="0">
                  <a:solidFill>
                    <a:srgbClr val="4A4A4A"/>
                  </a:solidFill>
                  <a:latin typeface="Graphik Arabic Semibold" pitchFamily="2" charset="-78"/>
                  <a:ea typeface="Calibri" panose="020F0502020204030204" pitchFamily="34" charset="0"/>
                  <a:cs typeface="Graphik Arabic Semibold" pitchFamily="2" charset="-78"/>
                </a:rPr>
                <a:t> </a:t>
              </a:r>
              <a:r>
                <a:rPr lang="ar-BH" sz="1000" dirty="0">
                  <a:solidFill>
                    <a:srgbClr val="4A4A4A"/>
                  </a:solidFill>
                  <a:latin typeface="Graphik Arabic Semibold" pitchFamily="2" charset="-78"/>
                  <a:ea typeface="Calibri" panose="020F0502020204030204" pitchFamily="34" charset="0"/>
                  <a:cs typeface="Graphik Arabic Semibold" pitchFamily="2" charset="-78"/>
                </a:rPr>
                <a:t>الروضة بالنتائج</a:t>
              </a:r>
              <a:endParaRPr lang="en-US" sz="1000" dirty="0">
                <a:solidFill>
                  <a:srgbClr val="4A4A4A"/>
                </a:solidFill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23655F5-4E98-2E9E-7E46-E3DB0F359D7D}"/>
                </a:ext>
              </a:extLst>
            </p:cNvPr>
            <p:cNvSpPr/>
            <p:nvPr/>
          </p:nvSpPr>
          <p:spPr>
            <a:xfrm>
              <a:off x="6883569" y="1221577"/>
              <a:ext cx="2310225" cy="377425"/>
            </a:xfrm>
            <a:custGeom>
              <a:avLst/>
              <a:gdLst>
                <a:gd name="connsiteX0" fmla="*/ 0 w 2336043"/>
                <a:gd name="connsiteY0" fmla="*/ 62861 h 377093"/>
                <a:gd name="connsiteX1" fmla="*/ 62861 w 2336043"/>
                <a:gd name="connsiteY1" fmla="*/ 0 h 377093"/>
                <a:gd name="connsiteX2" fmla="*/ 2273182 w 2336043"/>
                <a:gd name="connsiteY2" fmla="*/ 0 h 377093"/>
                <a:gd name="connsiteX3" fmla="*/ 2336043 w 2336043"/>
                <a:gd name="connsiteY3" fmla="*/ 62861 h 377093"/>
                <a:gd name="connsiteX4" fmla="*/ 2336043 w 2336043"/>
                <a:gd name="connsiteY4" fmla="*/ 314232 h 377093"/>
                <a:gd name="connsiteX5" fmla="*/ 2273182 w 2336043"/>
                <a:gd name="connsiteY5" fmla="*/ 377093 h 377093"/>
                <a:gd name="connsiteX6" fmla="*/ 62861 w 2336043"/>
                <a:gd name="connsiteY6" fmla="*/ 377093 h 377093"/>
                <a:gd name="connsiteX7" fmla="*/ 0 w 2336043"/>
                <a:gd name="connsiteY7" fmla="*/ 314232 h 377093"/>
                <a:gd name="connsiteX8" fmla="*/ 0 w 2336043"/>
                <a:gd name="connsiteY8" fmla="*/ 62861 h 377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36043" h="377093">
                  <a:moveTo>
                    <a:pt x="0" y="62861"/>
                  </a:moveTo>
                  <a:cubicBezTo>
                    <a:pt x="0" y="28144"/>
                    <a:pt x="28144" y="0"/>
                    <a:pt x="62861" y="0"/>
                  </a:cubicBezTo>
                  <a:lnTo>
                    <a:pt x="2273182" y="0"/>
                  </a:lnTo>
                  <a:cubicBezTo>
                    <a:pt x="2307899" y="0"/>
                    <a:pt x="2336043" y="28144"/>
                    <a:pt x="2336043" y="62861"/>
                  </a:cubicBezTo>
                  <a:lnTo>
                    <a:pt x="2336043" y="314232"/>
                  </a:lnTo>
                  <a:cubicBezTo>
                    <a:pt x="2336043" y="348949"/>
                    <a:pt x="2307899" y="377093"/>
                    <a:pt x="2273182" y="377093"/>
                  </a:cubicBezTo>
                  <a:lnTo>
                    <a:pt x="62861" y="377093"/>
                  </a:lnTo>
                  <a:cubicBezTo>
                    <a:pt x="28144" y="377093"/>
                    <a:pt x="0" y="348949"/>
                    <a:pt x="0" y="314232"/>
                  </a:cubicBezTo>
                  <a:lnTo>
                    <a:pt x="0" y="62861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643" tIns="96643" rIns="96643" bIns="96643" numCol="1" spcCol="1270" anchor="ctr" anchorCtr="0">
              <a:noAutofit/>
            </a:bodyPr>
            <a:lstStyle/>
            <a:p>
              <a:pPr lvl="0" algn="r" defTabSz="4889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BH" sz="1000" dirty="0">
                  <a:solidFill>
                    <a:srgbClr val="4A4A4A"/>
                  </a:solidFill>
                  <a:latin typeface="Graphik Arabic Semibold" pitchFamily="2" charset="-78"/>
                  <a:ea typeface="Calibri" panose="020F0502020204030204" pitchFamily="34" charset="0"/>
                  <a:cs typeface="Graphik Arabic Semibold" pitchFamily="2" charset="-78"/>
                </a:rPr>
                <a:t>إعداد تقرير حول نتائج المراجعة وأداء الروضة</a:t>
              </a:r>
              <a:endParaRPr lang="en-US" sz="1000" dirty="0">
                <a:solidFill>
                  <a:srgbClr val="4A4A4A"/>
                </a:solidFill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03DEAA2F-BFC6-76AF-83F3-BD80D17F8519}"/>
                </a:ext>
              </a:extLst>
            </p:cNvPr>
            <p:cNvSpPr/>
            <p:nvPr/>
          </p:nvSpPr>
          <p:spPr>
            <a:xfrm>
              <a:off x="6939496" y="1677266"/>
              <a:ext cx="2310225" cy="377425"/>
            </a:xfrm>
            <a:custGeom>
              <a:avLst/>
              <a:gdLst>
                <a:gd name="connsiteX0" fmla="*/ 0 w 2336043"/>
                <a:gd name="connsiteY0" fmla="*/ 62861 h 377093"/>
                <a:gd name="connsiteX1" fmla="*/ 62861 w 2336043"/>
                <a:gd name="connsiteY1" fmla="*/ 0 h 377093"/>
                <a:gd name="connsiteX2" fmla="*/ 2273182 w 2336043"/>
                <a:gd name="connsiteY2" fmla="*/ 0 h 377093"/>
                <a:gd name="connsiteX3" fmla="*/ 2336043 w 2336043"/>
                <a:gd name="connsiteY3" fmla="*/ 62861 h 377093"/>
                <a:gd name="connsiteX4" fmla="*/ 2336043 w 2336043"/>
                <a:gd name="connsiteY4" fmla="*/ 314232 h 377093"/>
                <a:gd name="connsiteX5" fmla="*/ 2273182 w 2336043"/>
                <a:gd name="connsiteY5" fmla="*/ 377093 h 377093"/>
                <a:gd name="connsiteX6" fmla="*/ 62861 w 2336043"/>
                <a:gd name="connsiteY6" fmla="*/ 377093 h 377093"/>
                <a:gd name="connsiteX7" fmla="*/ 0 w 2336043"/>
                <a:gd name="connsiteY7" fmla="*/ 314232 h 377093"/>
                <a:gd name="connsiteX8" fmla="*/ 0 w 2336043"/>
                <a:gd name="connsiteY8" fmla="*/ 62861 h 377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36043" h="377093">
                  <a:moveTo>
                    <a:pt x="0" y="62861"/>
                  </a:moveTo>
                  <a:cubicBezTo>
                    <a:pt x="0" y="28144"/>
                    <a:pt x="28144" y="0"/>
                    <a:pt x="62861" y="0"/>
                  </a:cubicBezTo>
                  <a:lnTo>
                    <a:pt x="2273182" y="0"/>
                  </a:lnTo>
                  <a:cubicBezTo>
                    <a:pt x="2307899" y="0"/>
                    <a:pt x="2336043" y="28144"/>
                    <a:pt x="2336043" y="62861"/>
                  </a:cubicBezTo>
                  <a:lnTo>
                    <a:pt x="2336043" y="314232"/>
                  </a:lnTo>
                  <a:cubicBezTo>
                    <a:pt x="2336043" y="348949"/>
                    <a:pt x="2307899" y="377093"/>
                    <a:pt x="2273182" y="377093"/>
                  </a:cubicBezTo>
                  <a:lnTo>
                    <a:pt x="62861" y="377093"/>
                  </a:lnTo>
                  <a:cubicBezTo>
                    <a:pt x="28144" y="377093"/>
                    <a:pt x="0" y="348949"/>
                    <a:pt x="0" y="314232"/>
                  </a:cubicBezTo>
                  <a:lnTo>
                    <a:pt x="0" y="62861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643" tIns="96643" rIns="96643" bIns="96643" numCol="1" spcCol="1270" anchor="ctr" anchorCtr="0">
              <a:noAutofit/>
            </a:bodyPr>
            <a:lstStyle/>
            <a:p>
              <a:pPr algn="r" defTabSz="4889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BH" sz="1000" dirty="0">
                  <a:solidFill>
                    <a:srgbClr val="4A4A4A"/>
                  </a:solidFill>
                  <a:latin typeface="Graphik Arabic Semibold" pitchFamily="2" charset="-78"/>
                  <a:ea typeface="Calibri" panose="020F0502020204030204" pitchFamily="34" charset="0"/>
                  <a:cs typeface="Graphik Arabic Semibold" pitchFamily="2" charset="-78"/>
                </a:rPr>
                <a:t>نشر التقرير على موقع الهيئة بعد اعتماده</a:t>
              </a:r>
              <a:endParaRPr lang="en-US" sz="1000" dirty="0">
                <a:solidFill>
                  <a:srgbClr val="4A4A4A"/>
                </a:solidFill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endParaRPr>
            </a:p>
          </p:txBody>
        </p:sp>
        <p:pic>
          <p:nvPicPr>
            <p:cNvPr id="47" name="Picture 46" descr="A green line art of a computer with a globe and text&#10;&#10;Description automatically generated">
              <a:extLst>
                <a:ext uri="{FF2B5EF4-FFF2-40B4-BE49-F238E27FC236}">
                  <a16:creationId xmlns:a16="http://schemas.microsoft.com/office/drawing/2014/main" id="{037C727D-8B3F-E240-3F6D-F9DA67905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1697" y="1676129"/>
              <a:ext cx="379700" cy="379700"/>
            </a:xfrm>
            <a:prstGeom prst="rect">
              <a:avLst/>
            </a:prstGeom>
          </p:spPr>
        </p:pic>
        <p:pic>
          <p:nvPicPr>
            <p:cNvPr id="50" name="Picture 49" descr="A green pencil and paper&#10;&#10;Description automatically generated">
              <a:extLst>
                <a:ext uri="{FF2B5EF4-FFF2-40B4-BE49-F238E27FC236}">
                  <a16:creationId xmlns:a16="http://schemas.microsoft.com/office/drawing/2014/main" id="{2D5A4A1A-D031-7214-054C-7BAE30253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5568" y="1204324"/>
              <a:ext cx="358247" cy="358247"/>
            </a:xfrm>
            <a:prstGeom prst="rect">
              <a:avLst/>
            </a:prstGeom>
          </p:spPr>
        </p:pic>
        <p:pic>
          <p:nvPicPr>
            <p:cNvPr id="53" name="Picture 52" descr="A group of people sitting at a table&#10;&#10;Description automatically generated">
              <a:extLst>
                <a:ext uri="{FF2B5EF4-FFF2-40B4-BE49-F238E27FC236}">
                  <a16:creationId xmlns:a16="http://schemas.microsoft.com/office/drawing/2014/main" id="{3F997FF0-2FDB-78A3-E7BA-AB0B736BD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9858" y="721250"/>
              <a:ext cx="377425" cy="377425"/>
            </a:xfrm>
            <a:prstGeom prst="rect">
              <a:avLst/>
            </a:prstGeom>
          </p:spPr>
        </p:pic>
      </p:grpSp>
      <p:pic>
        <p:nvPicPr>
          <p:cNvPr id="55" name="Picture 54" descr="A computer with check marks on it&#10;&#10;Description automatically generated">
            <a:extLst>
              <a:ext uri="{FF2B5EF4-FFF2-40B4-BE49-F238E27FC236}">
                <a16:creationId xmlns:a16="http://schemas.microsoft.com/office/drawing/2014/main" id="{B0234FC3-3198-1543-34F5-68AA1B654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287" y="2990419"/>
            <a:ext cx="599359" cy="599359"/>
          </a:xfrm>
          <a:prstGeom prst="rect">
            <a:avLst/>
          </a:prstGeom>
        </p:spPr>
      </p:pic>
      <p:pic>
        <p:nvPicPr>
          <p:cNvPr id="59" name="Picture 58" descr="A green outline of people sitting at a table&#10;&#10;Description automatically generated">
            <a:extLst>
              <a:ext uri="{FF2B5EF4-FFF2-40B4-BE49-F238E27FC236}">
                <a16:creationId xmlns:a16="http://schemas.microsoft.com/office/drawing/2014/main" id="{15FE0D7B-6A2D-C9CC-8B1B-08B07C8DE7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075" y="2999496"/>
            <a:ext cx="590282" cy="590282"/>
          </a:xfrm>
          <a:prstGeom prst="rect">
            <a:avLst/>
          </a:prstGeom>
        </p:spPr>
      </p:pic>
      <p:pic>
        <p:nvPicPr>
          <p:cNvPr id="60" name="Picture 59" descr="A green circle with black background&#10;&#10;Description automatically generated">
            <a:extLst>
              <a:ext uri="{FF2B5EF4-FFF2-40B4-BE49-F238E27FC236}">
                <a16:creationId xmlns:a16="http://schemas.microsoft.com/office/drawing/2014/main" id="{2EE66C50-EFA8-605F-251A-6AAF857BF1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982" y="2353960"/>
            <a:ext cx="96090" cy="9609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DAA3AD-3FC7-CDBD-4275-86B40C1BCCF8}"/>
              </a:ext>
            </a:extLst>
          </p:cNvPr>
          <p:cNvGrpSpPr/>
          <p:nvPr/>
        </p:nvGrpSpPr>
        <p:grpSpPr>
          <a:xfrm>
            <a:off x="7557248" y="353336"/>
            <a:ext cx="2133100" cy="377425"/>
            <a:chOff x="7570684" y="466076"/>
            <a:chExt cx="2133100" cy="377425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A9E37EF-46D5-0E66-24F4-C7E01EE2EB8C}"/>
                </a:ext>
              </a:extLst>
            </p:cNvPr>
            <p:cNvSpPr/>
            <p:nvPr/>
          </p:nvSpPr>
          <p:spPr>
            <a:xfrm>
              <a:off x="7570684" y="466076"/>
              <a:ext cx="1956242" cy="377425"/>
            </a:xfrm>
            <a:custGeom>
              <a:avLst/>
              <a:gdLst>
                <a:gd name="connsiteX0" fmla="*/ 0 w 2735763"/>
                <a:gd name="connsiteY0" fmla="*/ 37709 h 377093"/>
                <a:gd name="connsiteX1" fmla="*/ 37709 w 2735763"/>
                <a:gd name="connsiteY1" fmla="*/ 0 h 377093"/>
                <a:gd name="connsiteX2" fmla="*/ 2698054 w 2735763"/>
                <a:gd name="connsiteY2" fmla="*/ 0 h 377093"/>
                <a:gd name="connsiteX3" fmla="*/ 2735763 w 2735763"/>
                <a:gd name="connsiteY3" fmla="*/ 37709 h 377093"/>
                <a:gd name="connsiteX4" fmla="*/ 2735763 w 2735763"/>
                <a:gd name="connsiteY4" fmla="*/ 339384 h 377093"/>
                <a:gd name="connsiteX5" fmla="*/ 2698054 w 2735763"/>
                <a:gd name="connsiteY5" fmla="*/ 377093 h 377093"/>
                <a:gd name="connsiteX6" fmla="*/ 37709 w 2735763"/>
                <a:gd name="connsiteY6" fmla="*/ 377093 h 377093"/>
                <a:gd name="connsiteX7" fmla="*/ 0 w 2735763"/>
                <a:gd name="connsiteY7" fmla="*/ 339384 h 377093"/>
                <a:gd name="connsiteX8" fmla="*/ 0 w 2735763"/>
                <a:gd name="connsiteY8" fmla="*/ 37709 h 377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35763" h="377093">
                  <a:moveTo>
                    <a:pt x="0" y="37709"/>
                  </a:moveTo>
                  <a:cubicBezTo>
                    <a:pt x="0" y="16883"/>
                    <a:pt x="16883" y="0"/>
                    <a:pt x="37709" y="0"/>
                  </a:cubicBezTo>
                  <a:lnTo>
                    <a:pt x="2698054" y="0"/>
                  </a:lnTo>
                  <a:cubicBezTo>
                    <a:pt x="2718880" y="0"/>
                    <a:pt x="2735763" y="16883"/>
                    <a:pt x="2735763" y="37709"/>
                  </a:cubicBezTo>
                  <a:lnTo>
                    <a:pt x="2735763" y="339384"/>
                  </a:lnTo>
                  <a:cubicBezTo>
                    <a:pt x="2735763" y="360210"/>
                    <a:pt x="2718880" y="377093"/>
                    <a:pt x="2698054" y="377093"/>
                  </a:cubicBezTo>
                  <a:lnTo>
                    <a:pt x="37709" y="377093"/>
                  </a:lnTo>
                  <a:cubicBezTo>
                    <a:pt x="16883" y="377093"/>
                    <a:pt x="0" y="360210"/>
                    <a:pt x="0" y="339384"/>
                  </a:cubicBezTo>
                  <a:lnTo>
                    <a:pt x="0" y="3770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7715" tIns="28825" rIns="37715" bIns="28825" numCol="1" spcCol="1270" anchor="ctr" anchorCtr="0">
              <a:noAutofit/>
            </a:bodyPr>
            <a:lstStyle/>
            <a:p>
              <a:pPr marL="0" lvl="0" indent="0" algn="r" defTabSz="6223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BH" sz="1100" dirty="0">
                  <a:solidFill>
                    <a:srgbClr val="244D7D"/>
                  </a:solidFill>
                  <a:latin typeface="Graphik Arabic Semibold" pitchFamily="2" charset="-78"/>
                  <a:ea typeface="Calibri" panose="020F0502020204030204" pitchFamily="34" charset="0"/>
                  <a:cs typeface="Graphik Arabic Semibold" pitchFamily="2" charset="-78"/>
                </a:rPr>
                <a:t>ماذا بعد عملية التقييم ؟ </a:t>
              </a:r>
              <a:endParaRPr lang="en-US" sz="1100" dirty="0">
                <a:solidFill>
                  <a:srgbClr val="244D7D"/>
                </a:solidFill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endParaRPr>
            </a:p>
          </p:txBody>
        </p:sp>
        <p:pic>
          <p:nvPicPr>
            <p:cNvPr id="61" name="Picture 60" descr="A green rectangular object with a black line&#10;&#10;Description automatically generated">
              <a:extLst>
                <a:ext uri="{FF2B5EF4-FFF2-40B4-BE49-F238E27FC236}">
                  <a16:creationId xmlns:a16="http://schemas.microsoft.com/office/drawing/2014/main" id="{C5BB3175-841A-5505-1B7D-59659D90C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1588" y="598409"/>
              <a:ext cx="112196" cy="112758"/>
            </a:xfrm>
            <a:prstGeom prst="rect">
              <a:avLst/>
            </a:prstGeom>
          </p:spPr>
        </p:pic>
      </p:grpSp>
      <p:pic>
        <p:nvPicPr>
          <p:cNvPr id="63" name="Picture 62" descr="A green and black logo&#10;&#10;Description automatically generated">
            <a:extLst>
              <a:ext uri="{FF2B5EF4-FFF2-40B4-BE49-F238E27FC236}">
                <a16:creationId xmlns:a16="http://schemas.microsoft.com/office/drawing/2014/main" id="{4C9D051E-E6FF-9663-BCEE-86557F3EEB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180" y="4249989"/>
            <a:ext cx="147583" cy="147583"/>
          </a:xfrm>
          <a:prstGeom prst="rect">
            <a:avLst/>
          </a:prstGeom>
        </p:spPr>
      </p:pic>
      <p:pic>
        <p:nvPicPr>
          <p:cNvPr id="73" name="Picture 72" descr="A child painting on a plate&#10;&#10;Description automatically generated">
            <a:extLst>
              <a:ext uri="{FF2B5EF4-FFF2-40B4-BE49-F238E27FC236}">
                <a16:creationId xmlns:a16="http://schemas.microsoft.com/office/drawing/2014/main" id="{64E6741B-A9E2-102E-7F63-B1068938292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25" b="4740"/>
          <a:stretch/>
        </p:blipFill>
        <p:spPr>
          <a:xfrm>
            <a:off x="3276401" y="249777"/>
            <a:ext cx="3427180" cy="2039343"/>
          </a:xfrm>
          <a:prstGeom prst="rect">
            <a:avLst/>
          </a:prstGeom>
          <a:ln w="12700">
            <a:solidFill>
              <a:srgbClr val="397B26"/>
            </a:solidFill>
          </a:ln>
        </p:spPr>
      </p:pic>
      <p:grpSp>
        <p:nvGrpSpPr>
          <p:cNvPr id="74" name="Google Shape;12490;p73">
            <a:extLst>
              <a:ext uri="{FF2B5EF4-FFF2-40B4-BE49-F238E27FC236}">
                <a16:creationId xmlns:a16="http://schemas.microsoft.com/office/drawing/2014/main" id="{8943E42A-C9B1-9A9C-976F-36F7CDE0B5DA}"/>
              </a:ext>
            </a:extLst>
          </p:cNvPr>
          <p:cNvGrpSpPr/>
          <p:nvPr/>
        </p:nvGrpSpPr>
        <p:grpSpPr>
          <a:xfrm>
            <a:off x="7505583" y="4587377"/>
            <a:ext cx="1990838" cy="1987837"/>
            <a:chOff x="1187048" y="238125"/>
            <a:chExt cx="5256397" cy="5248476"/>
          </a:xfrm>
        </p:grpSpPr>
        <p:sp>
          <p:nvSpPr>
            <p:cNvPr id="75" name="Google Shape;12491;p73">
              <a:extLst>
                <a:ext uri="{FF2B5EF4-FFF2-40B4-BE49-F238E27FC236}">
                  <a16:creationId xmlns:a16="http://schemas.microsoft.com/office/drawing/2014/main" id="{83CCA64A-0898-C403-41C8-42D5D4D34772}"/>
                </a:ext>
              </a:extLst>
            </p:cNvPr>
            <p:cNvSpPr/>
            <p:nvPr/>
          </p:nvSpPr>
          <p:spPr>
            <a:xfrm>
              <a:off x="1188450" y="238125"/>
              <a:ext cx="3198750" cy="2628625"/>
            </a:xfrm>
            <a:custGeom>
              <a:avLst/>
              <a:gdLst/>
              <a:ahLst/>
              <a:cxnLst/>
              <a:rect l="l" t="t" r="r" b="b"/>
              <a:pathLst>
                <a:path w="127950" h="105145" extrusionOk="0">
                  <a:moveTo>
                    <a:pt x="18697" y="0"/>
                  </a:moveTo>
                  <a:cubicBezTo>
                    <a:pt x="8371" y="0"/>
                    <a:pt x="1" y="8371"/>
                    <a:pt x="1" y="18697"/>
                  </a:cubicBezTo>
                  <a:lnTo>
                    <a:pt x="1" y="105145"/>
                  </a:lnTo>
                  <a:lnTo>
                    <a:pt x="36857" y="105145"/>
                  </a:lnTo>
                  <a:cubicBezTo>
                    <a:pt x="35719" y="102283"/>
                    <a:pt x="35385" y="99165"/>
                    <a:pt x="35897" y="96130"/>
                  </a:cubicBezTo>
                  <a:cubicBezTo>
                    <a:pt x="37137" y="88648"/>
                    <a:pt x="43398" y="82793"/>
                    <a:pt x="50957" y="82096"/>
                  </a:cubicBezTo>
                  <a:cubicBezTo>
                    <a:pt x="51501" y="82045"/>
                    <a:pt x="52041" y="82020"/>
                    <a:pt x="52575" y="82020"/>
                  </a:cubicBezTo>
                  <a:cubicBezTo>
                    <a:pt x="61906" y="82020"/>
                    <a:pt x="69475" y="89593"/>
                    <a:pt x="69475" y="98926"/>
                  </a:cubicBezTo>
                  <a:cubicBezTo>
                    <a:pt x="69475" y="101055"/>
                    <a:pt x="69070" y="103165"/>
                    <a:pt x="68283" y="105145"/>
                  </a:cubicBezTo>
                  <a:lnTo>
                    <a:pt x="105145" y="105145"/>
                  </a:lnTo>
                  <a:lnTo>
                    <a:pt x="105145" y="68419"/>
                  </a:lnTo>
                  <a:cubicBezTo>
                    <a:pt x="106958" y="69088"/>
                    <a:pt x="108908" y="69476"/>
                    <a:pt x="110955" y="69476"/>
                  </a:cubicBezTo>
                  <a:cubicBezTo>
                    <a:pt x="111990" y="69476"/>
                    <a:pt x="113050" y="69377"/>
                    <a:pt x="114130" y="69164"/>
                  </a:cubicBezTo>
                  <a:cubicBezTo>
                    <a:pt x="121952" y="67632"/>
                    <a:pt x="127801" y="60687"/>
                    <a:pt x="127866" y="52715"/>
                  </a:cubicBezTo>
                  <a:cubicBezTo>
                    <a:pt x="127950" y="43313"/>
                    <a:pt x="120348" y="35664"/>
                    <a:pt x="110964" y="35664"/>
                  </a:cubicBezTo>
                  <a:cubicBezTo>
                    <a:pt x="108979" y="35670"/>
                    <a:pt x="107005" y="36028"/>
                    <a:pt x="105145" y="36720"/>
                  </a:cubicBezTo>
                  <a:lnTo>
                    <a:pt x="105145" y="0"/>
                  </a:lnTo>
                  <a:close/>
                </a:path>
              </a:pathLst>
            </a:custGeom>
            <a:solidFill>
              <a:srgbClr val="397B26"/>
            </a:solidFill>
            <a:ln w="19050" cap="flat" cmpd="sng">
              <a:solidFill>
                <a:srgbClr val="397B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2492;p73">
              <a:extLst>
                <a:ext uri="{FF2B5EF4-FFF2-40B4-BE49-F238E27FC236}">
                  <a16:creationId xmlns:a16="http://schemas.microsoft.com/office/drawing/2014/main" id="{40097CB8-3AD0-31F7-874C-0C6DE7F21AC9}"/>
                </a:ext>
              </a:extLst>
            </p:cNvPr>
            <p:cNvSpPr/>
            <p:nvPr/>
          </p:nvSpPr>
          <p:spPr>
            <a:xfrm>
              <a:off x="1187048" y="2289901"/>
              <a:ext cx="2628362" cy="3196700"/>
            </a:xfrm>
            <a:custGeom>
              <a:avLst/>
              <a:gdLst/>
              <a:ahLst/>
              <a:cxnLst/>
              <a:rect l="l" t="t" r="r" b="b"/>
              <a:pathLst>
                <a:path w="105145" h="127868" extrusionOk="0">
                  <a:moveTo>
                    <a:pt x="52573" y="1"/>
                  </a:moveTo>
                  <a:cubicBezTo>
                    <a:pt x="43236" y="1"/>
                    <a:pt x="35664" y="7567"/>
                    <a:pt x="35664" y="16910"/>
                  </a:cubicBezTo>
                  <a:cubicBezTo>
                    <a:pt x="35670" y="18895"/>
                    <a:pt x="36028" y="20862"/>
                    <a:pt x="36720" y="22722"/>
                  </a:cubicBezTo>
                  <a:lnTo>
                    <a:pt x="0" y="22722"/>
                  </a:lnTo>
                  <a:lnTo>
                    <a:pt x="0" y="110011"/>
                  </a:lnTo>
                  <a:cubicBezTo>
                    <a:pt x="0" y="119872"/>
                    <a:pt x="7995" y="127867"/>
                    <a:pt x="17862" y="127867"/>
                  </a:cubicBezTo>
                  <a:lnTo>
                    <a:pt x="105145" y="127867"/>
                  </a:lnTo>
                  <a:lnTo>
                    <a:pt x="105145" y="91010"/>
                  </a:lnTo>
                  <a:cubicBezTo>
                    <a:pt x="103158" y="91801"/>
                    <a:pt x="101044" y="92206"/>
                    <a:pt x="98916" y="92206"/>
                  </a:cubicBezTo>
                  <a:cubicBezTo>
                    <a:pt x="98350" y="92206"/>
                    <a:pt x="97782" y="92177"/>
                    <a:pt x="97215" y="92119"/>
                  </a:cubicBezTo>
                  <a:cubicBezTo>
                    <a:pt x="88869" y="91267"/>
                    <a:pt x="82269" y="84184"/>
                    <a:pt x="82024" y="75802"/>
                  </a:cubicBezTo>
                  <a:cubicBezTo>
                    <a:pt x="81744" y="66233"/>
                    <a:pt x="89417" y="58393"/>
                    <a:pt x="98920" y="58393"/>
                  </a:cubicBezTo>
                  <a:cubicBezTo>
                    <a:pt x="101055" y="58393"/>
                    <a:pt x="103159" y="58792"/>
                    <a:pt x="105139" y="59585"/>
                  </a:cubicBezTo>
                  <a:lnTo>
                    <a:pt x="105139" y="22728"/>
                  </a:lnTo>
                  <a:lnTo>
                    <a:pt x="68419" y="22728"/>
                  </a:lnTo>
                  <a:cubicBezTo>
                    <a:pt x="69427" y="19992"/>
                    <a:pt x="69796" y="16951"/>
                    <a:pt x="69164" y="13738"/>
                  </a:cubicBezTo>
                  <a:cubicBezTo>
                    <a:pt x="67632" y="5922"/>
                    <a:pt x="60686" y="73"/>
                    <a:pt x="52715" y="2"/>
                  </a:cubicBezTo>
                  <a:cubicBezTo>
                    <a:pt x="52668" y="1"/>
                    <a:pt x="52620" y="1"/>
                    <a:pt x="52573" y="1"/>
                  </a:cubicBezTo>
                  <a:close/>
                </a:path>
              </a:pathLst>
            </a:custGeom>
            <a:solidFill>
              <a:srgbClr val="DF9F0F"/>
            </a:solidFill>
            <a:ln w="19050" cap="flat" cmpd="sng">
              <a:solidFill>
                <a:srgbClr val="DF9F0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" name="Google Shape;12493;p73">
              <a:extLst>
                <a:ext uri="{FF2B5EF4-FFF2-40B4-BE49-F238E27FC236}">
                  <a16:creationId xmlns:a16="http://schemas.microsoft.com/office/drawing/2014/main" id="{F6B5FB93-6895-8013-08F8-CE043F7C074B}"/>
                </a:ext>
              </a:extLst>
            </p:cNvPr>
            <p:cNvSpPr/>
            <p:nvPr/>
          </p:nvSpPr>
          <p:spPr>
            <a:xfrm>
              <a:off x="3812708" y="244502"/>
              <a:ext cx="2628650" cy="3170611"/>
            </a:xfrm>
            <a:custGeom>
              <a:avLst/>
              <a:gdLst/>
              <a:ahLst/>
              <a:cxnLst/>
              <a:rect l="l" t="t" r="r" b="b"/>
              <a:pathLst>
                <a:path w="105146" h="127873" extrusionOk="0">
                  <a:moveTo>
                    <a:pt x="1" y="1"/>
                  </a:moveTo>
                  <a:lnTo>
                    <a:pt x="1" y="36857"/>
                  </a:lnTo>
                  <a:cubicBezTo>
                    <a:pt x="1988" y="36066"/>
                    <a:pt x="4101" y="35662"/>
                    <a:pt x="6229" y="35662"/>
                  </a:cubicBezTo>
                  <a:cubicBezTo>
                    <a:pt x="6796" y="35662"/>
                    <a:pt x="7364" y="35691"/>
                    <a:pt x="7930" y="35748"/>
                  </a:cubicBezTo>
                  <a:cubicBezTo>
                    <a:pt x="16277" y="36595"/>
                    <a:pt x="22877" y="43684"/>
                    <a:pt x="23121" y="52066"/>
                  </a:cubicBezTo>
                  <a:cubicBezTo>
                    <a:pt x="23396" y="61635"/>
                    <a:pt x="15722" y="69481"/>
                    <a:pt x="6219" y="69481"/>
                  </a:cubicBezTo>
                  <a:cubicBezTo>
                    <a:pt x="4091" y="69475"/>
                    <a:pt x="1980" y="69076"/>
                    <a:pt x="1" y="68289"/>
                  </a:cubicBezTo>
                  <a:lnTo>
                    <a:pt x="1" y="105145"/>
                  </a:lnTo>
                  <a:lnTo>
                    <a:pt x="36720" y="105145"/>
                  </a:lnTo>
                  <a:cubicBezTo>
                    <a:pt x="35719" y="107882"/>
                    <a:pt x="35343" y="110916"/>
                    <a:pt x="35975" y="114130"/>
                  </a:cubicBezTo>
                  <a:cubicBezTo>
                    <a:pt x="37513" y="121952"/>
                    <a:pt x="44459" y="127801"/>
                    <a:pt x="52424" y="127872"/>
                  </a:cubicBezTo>
                  <a:cubicBezTo>
                    <a:pt x="52472" y="127873"/>
                    <a:pt x="52519" y="127873"/>
                    <a:pt x="52567" y="127873"/>
                  </a:cubicBezTo>
                  <a:cubicBezTo>
                    <a:pt x="61909" y="127873"/>
                    <a:pt x="69481" y="120301"/>
                    <a:pt x="69481" y="110964"/>
                  </a:cubicBezTo>
                  <a:cubicBezTo>
                    <a:pt x="69475" y="108979"/>
                    <a:pt x="69118" y="107005"/>
                    <a:pt x="68426" y="105145"/>
                  </a:cubicBezTo>
                  <a:lnTo>
                    <a:pt x="105145" y="105145"/>
                  </a:lnTo>
                  <a:lnTo>
                    <a:pt x="105145" y="16354"/>
                  </a:lnTo>
                  <a:cubicBezTo>
                    <a:pt x="105140" y="7328"/>
                    <a:pt x="97818" y="1"/>
                    <a:pt x="88786" y="1"/>
                  </a:cubicBezTo>
                  <a:close/>
                </a:path>
              </a:pathLst>
            </a:custGeom>
            <a:solidFill>
              <a:srgbClr val="E68835"/>
            </a:solidFill>
            <a:ln w="19050" cap="flat" cmpd="sng">
              <a:solidFill>
                <a:srgbClr val="E688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" name="Google Shape;12494;p73">
              <a:extLst>
                <a:ext uri="{FF2B5EF4-FFF2-40B4-BE49-F238E27FC236}">
                  <a16:creationId xmlns:a16="http://schemas.microsoft.com/office/drawing/2014/main" id="{142DBA04-1839-4A1F-945C-9BC4F18E5005}"/>
                </a:ext>
              </a:extLst>
            </p:cNvPr>
            <p:cNvSpPr/>
            <p:nvPr/>
          </p:nvSpPr>
          <p:spPr>
            <a:xfrm>
              <a:off x="3244845" y="2847950"/>
              <a:ext cx="3198600" cy="2628500"/>
            </a:xfrm>
            <a:custGeom>
              <a:avLst/>
              <a:gdLst/>
              <a:ahLst/>
              <a:cxnLst/>
              <a:rect l="l" t="t" r="r" b="b"/>
              <a:pathLst>
                <a:path w="127944" h="105140" extrusionOk="0">
                  <a:moveTo>
                    <a:pt x="22805" y="0"/>
                  </a:moveTo>
                  <a:lnTo>
                    <a:pt x="22805" y="36720"/>
                  </a:lnTo>
                  <a:cubicBezTo>
                    <a:pt x="20992" y="36051"/>
                    <a:pt x="19042" y="35663"/>
                    <a:pt x="16995" y="35663"/>
                  </a:cubicBezTo>
                  <a:cubicBezTo>
                    <a:pt x="15960" y="35663"/>
                    <a:pt x="14900" y="35762"/>
                    <a:pt x="13820" y="35975"/>
                  </a:cubicBezTo>
                  <a:cubicBezTo>
                    <a:pt x="5998" y="37513"/>
                    <a:pt x="150" y="44453"/>
                    <a:pt x="78" y="52424"/>
                  </a:cubicBezTo>
                  <a:cubicBezTo>
                    <a:pt x="1" y="61826"/>
                    <a:pt x="7602" y="69481"/>
                    <a:pt x="16986" y="69481"/>
                  </a:cubicBezTo>
                  <a:cubicBezTo>
                    <a:pt x="18971" y="69475"/>
                    <a:pt x="20945" y="69117"/>
                    <a:pt x="22805" y="68420"/>
                  </a:cubicBezTo>
                  <a:lnTo>
                    <a:pt x="22805" y="105139"/>
                  </a:lnTo>
                  <a:lnTo>
                    <a:pt x="108943" y="105139"/>
                  </a:lnTo>
                  <a:cubicBezTo>
                    <a:pt x="119436" y="105139"/>
                    <a:pt x="127944" y="96631"/>
                    <a:pt x="127944" y="86138"/>
                  </a:cubicBezTo>
                  <a:lnTo>
                    <a:pt x="127944" y="0"/>
                  </a:lnTo>
                  <a:lnTo>
                    <a:pt x="91087" y="0"/>
                  </a:lnTo>
                  <a:cubicBezTo>
                    <a:pt x="92088" y="2510"/>
                    <a:pt x="92470" y="5235"/>
                    <a:pt x="92196" y="7924"/>
                  </a:cubicBezTo>
                  <a:cubicBezTo>
                    <a:pt x="91343" y="16271"/>
                    <a:pt x="84260" y="22870"/>
                    <a:pt x="75878" y="23115"/>
                  </a:cubicBezTo>
                  <a:cubicBezTo>
                    <a:pt x="75708" y="23120"/>
                    <a:pt x="75539" y="23122"/>
                    <a:pt x="75370" y="23122"/>
                  </a:cubicBezTo>
                  <a:cubicBezTo>
                    <a:pt x="66033" y="23122"/>
                    <a:pt x="58469" y="15553"/>
                    <a:pt x="58469" y="6219"/>
                  </a:cubicBezTo>
                  <a:cubicBezTo>
                    <a:pt x="58469" y="4084"/>
                    <a:pt x="58869" y="1980"/>
                    <a:pt x="59662" y="0"/>
                  </a:cubicBezTo>
                  <a:close/>
                </a:path>
              </a:pathLst>
            </a:custGeom>
            <a:solidFill>
              <a:srgbClr val="244D7D"/>
            </a:solidFill>
            <a:ln w="19050" cap="flat" cmpd="sng">
              <a:solidFill>
                <a:srgbClr val="244D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5470F7F1-10DF-037E-047F-7288EDF0227C}"/>
              </a:ext>
            </a:extLst>
          </p:cNvPr>
          <p:cNvSpPr txBox="1"/>
          <p:nvPr/>
        </p:nvSpPr>
        <p:spPr>
          <a:xfrm>
            <a:off x="8707697" y="4771689"/>
            <a:ext cx="6742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rtl="1">
              <a:spcBef>
                <a:spcPts val="1000"/>
              </a:spcBef>
            </a:pPr>
            <a:r>
              <a:rPr lang="ar-BH" sz="1400" dirty="0">
                <a:solidFill>
                  <a:schemeClr val="bg1"/>
                </a:solidFill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rPr>
              <a:t>النمو المعرفي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B7DEDB1-A64A-30B0-C53F-B5AB52085459}"/>
              </a:ext>
            </a:extLst>
          </p:cNvPr>
          <p:cNvSpPr txBox="1"/>
          <p:nvPr/>
        </p:nvSpPr>
        <p:spPr>
          <a:xfrm>
            <a:off x="7557248" y="4771689"/>
            <a:ext cx="8930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rtl="1">
              <a:spcBef>
                <a:spcPts val="1000"/>
              </a:spcBef>
            </a:pPr>
            <a:r>
              <a:rPr lang="ar-BH" sz="1400" dirty="0">
                <a:solidFill>
                  <a:schemeClr val="bg1"/>
                </a:solidFill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rPr>
              <a:t>اللغة والتواصل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850D050-DBBE-44BD-29C3-F6B7089F0D48}"/>
              </a:ext>
            </a:extLst>
          </p:cNvPr>
          <p:cNvSpPr txBox="1"/>
          <p:nvPr/>
        </p:nvSpPr>
        <p:spPr>
          <a:xfrm>
            <a:off x="8563928" y="5857843"/>
            <a:ext cx="9317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rtl="1">
              <a:spcBef>
                <a:spcPts val="1000"/>
              </a:spcBef>
            </a:pPr>
            <a:r>
              <a:rPr lang="ar-BH" sz="1200" dirty="0">
                <a:solidFill>
                  <a:schemeClr val="bg1"/>
                </a:solidFill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rPr>
              <a:t>النمو الإجتماعي والعاطفي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FA2BC97-9E4D-2C2B-78C8-2652C23B96B7}"/>
              </a:ext>
            </a:extLst>
          </p:cNvPr>
          <p:cNvSpPr txBox="1"/>
          <p:nvPr/>
        </p:nvSpPr>
        <p:spPr>
          <a:xfrm>
            <a:off x="7600105" y="5769979"/>
            <a:ext cx="6833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rtl="1">
              <a:spcBef>
                <a:spcPts val="1000"/>
              </a:spcBef>
            </a:pPr>
            <a:r>
              <a:rPr lang="ar-BH" sz="1400" dirty="0">
                <a:solidFill>
                  <a:schemeClr val="bg1"/>
                </a:solidFill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rPr>
              <a:t>النمو البدني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453F21-5629-C6AE-13CA-3C720EC2228C}"/>
              </a:ext>
            </a:extLst>
          </p:cNvPr>
          <p:cNvGrpSpPr/>
          <p:nvPr/>
        </p:nvGrpSpPr>
        <p:grpSpPr>
          <a:xfrm>
            <a:off x="3770054" y="2457680"/>
            <a:ext cx="2813879" cy="490030"/>
            <a:chOff x="3803725" y="2475424"/>
            <a:chExt cx="2813879" cy="490030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4042FBD-CFE1-C23A-74F5-9291B3389F53}"/>
                </a:ext>
              </a:extLst>
            </p:cNvPr>
            <p:cNvSpPr txBox="1"/>
            <p:nvPr/>
          </p:nvSpPr>
          <p:spPr>
            <a:xfrm>
              <a:off x="4342806" y="2475424"/>
              <a:ext cx="2127215" cy="2489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 defTabSz="6223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BH" sz="1100" dirty="0">
                  <a:solidFill>
                    <a:srgbClr val="1C4679"/>
                  </a:solidFill>
                  <a:latin typeface="Graphik Arabic Semibold" pitchFamily="2" charset="-78"/>
                  <a:ea typeface="Calibri" panose="020F0502020204030204" pitchFamily="34" charset="0"/>
                  <a:cs typeface="Graphik Arabic Semibold" pitchFamily="2" charset="-78"/>
                </a:rPr>
                <a:t>لماذا التركيز على التعلم باللعب؟</a:t>
              </a:r>
              <a:endParaRPr lang="en-GB" sz="1100" dirty="0">
                <a:solidFill>
                  <a:srgbClr val="1C4679"/>
                </a:solidFill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endParaRPr>
            </a:p>
          </p:txBody>
        </p:sp>
        <p:pic>
          <p:nvPicPr>
            <p:cNvPr id="66" name="Picture 65" descr="A green and black logo&#10;&#10;Description automatically generated">
              <a:extLst>
                <a:ext uri="{FF2B5EF4-FFF2-40B4-BE49-F238E27FC236}">
                  <a16:creationId xmlns:a16="http://schemas.microsoft.com/office/drawing/2014/main" id="{798B9CCF-7DBD-6312-F5EE-B8E5901D7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0021" y="2494118"/>
              <a:ext cx="147583" cy="147583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58E363A9-7496-C7C1-985F-F7AA0820121E}"/>
                </a:ext>
              </a:extLst>
            </p:cNvPr>
            <p:cNvSpPr txBox="1"/>
            <p:nvPr/>
          </p:nvSpPr>
          <p:spPr>
            <a:xfrm>
              <a:off x="3803725" y="2719233"/>
              <a:ext cx="267709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 defTabSz="914400" rtl="1">
                <a:spcBef>
                  <a:spcPts val="1000"/>
                </a:spcBef>
              </a:pPr>
              <a:r>
                <a:rPr lang="ar-BH" sz="1000" dirty="0">
                  <a:solidFill>
                    <a:srgbClr val="4A4A4A"/>
                  </a:solidFill>
                  <a:latin typeface="Graphik Arabic Semibold" pitchFamily="2" charset="-78"/>
                  <a:ea typeface="Calibri" panose="020F0502020204030204" pitchFamily="34" charset="0"/>
                  <a:cs typeface="Graphik Arabic Semibold" pitchFamily="2" charset="-78"/>
                </a:rPr>
                <a:t>من خلال اللعب، يتعلم الأطفال كيف...</a:t>
              </a:r>
            </a:p>
          </p:txBody>
        </p:sp>
      </p:grpSp>
      <p:grpSp>
        <p:nvGrpSpPr>
          <p:cNvPr id="112" name="Google Shape;12673;p73">
            <a:extLst>
              <a:ext uri="{FF2B5EF4-FFF2-40B4-BE49-F238E27FC236}">
                <a16:creationId xmlns:a16="http://schemas.microsoft.com/office/drawing/2014/main" id="{8863BB74-DFAA-6DFF-B68F-95F71F8C4C69}"/>
              </a:ext>
            </a:extLst>
          </p:cNvPr>
          <p:cNvGrpSpPr/>
          <p:nvPr/>
        </p:nvGrpSpPr>
        <p:grpSpPr>
          <a:xfrm>
            <a:off x="3814470" y="3015612"/>
            <a:ext cx="2280709" cy="3560452"/>
            <a:chOff x="6836957" y="2068734"/>
            <a:chExt cx="461892" cy="721067"/>
          </a:xfrm>
          <a:solidFill>
            <a:srgbClr val="397B26"/>
          </a:solidFill>
        </p:grpSpPr>
        <p:sp>
          <p:nvSpPr>
            <p:cNvPr id="113" name="Google Shape;12674;p73">
              <a:extLst>
                <a:ext uri="{FF2B5EF4-FFF2-40B4-BE49-F238E27FC236}">
                  <a16:creationId xmlns:a16="http://schemas.microsoft.com/office/drawing/2014/main" id="{16837926-26A7-1F9D-495D-3BD029A9D556}"/>
                </a:ext>
              </a:extLst>
            </p:cNvPr>
            <p:cNvSpPr/>
            <p:nvPr/>
          </p:nvSpPr>
          <p:spPr>
            <a:xfrm>
              <a:off x="7080441" y="2287271"/>
              <a:ext cx="187336" cy="123319"/>
            </a:xfrm>
            <a:custGeom>
              <a:avLst/>
              <a:gdLst/>
              <a:ahLst/>
              <a:cxnLst/>
              <a:rect l="l" t="t" r="r" b="b"/>
              <a:pathLst>
                <a:path w="53871" h="35462" fill="none" extrusionOk="0">
                  <a:moveTo>
                    <a:pt x="1" y="35461"/>
                  </a:moveTo>
                  <a:lnTo>
                    <a:pt x="47249" y="35461"/>
                  </a:lnTo>
                  <a:cubicBezTo>
                    <a:pt x="51018" y="26213"/>
                    <a:pt x="52665" y="18083"/>
                    <a:pt x="53368" y="12453"/>
                  </a:cubicBezTo>
                  <a:lnTo>
                    <a:pt x="53368" y="12415"/>
                  </a:lnTo>
                  <a:cubicBezTo>
                    <a:pt x="53381" y="12315"/>
                    <a:pt x="53381" y="12227"/>
                    <a:pt x="53393" y="12139"/>
                  </a:cubicBezTo>
                  <a:lnTo>
                    <a:pt x="53419" y="11950"/>
                  </a:lnTo>
                  <a:lnTo>
                    <a:pt x="53469" y="11548"/>
                  </a:lnTo>
                  <a:cubicBezTo>
                    <a:pt x="53506" y="11171"/>
                    <a:pt x="53544" y="10807"/>
                    <a:pt x="53582" y="10455"/>
                  </a:cubicBezTo>
                  <a:cubicBezTo>
                    <a:pt x="53620" y="10091"/>
                    <a:pt x="53645" y="9789"/>
                    <a:pt x="53670" y="9487"/>
                  </a:cubicBezTo>
                  <a:lnTo>
                    <a:pt x="53682" y="9362"/>
                  </a:lnTo>
                  <a:lnTo>
                    <a:pt x="53682" y="9324"/>
                  </a:lnTo>
                  <a:cubicBezTo>
                    <a:pt x="53871" y="6899"/>
                    <a:pt x="53846" y="5441"/>
                    <a:pt x="53846" y="5253"/>
                  </a:cubicBezTo>
                  <a:lnTo>
                    <a:pt x="53833" y="5077"/>
                  </a:lnTo>
                  <a:lnTo>
                    <a:pt x="53833" y="4951"/>
                  </a:lnTo>
                  <a:cubicBezTo>
                    <a:pt x="53833" y="3280"/>
                    <a:pt x="53758" y="1634"/>
                    <a:pt x="53620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 w="28575" cap="flat" cmpd="sng">
              <a:solidFill>
                <a:srgbClr val="397B26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2675;p73">
              <a:extLst>
                <a:ext uri="{FF2B5EF4-FFF2-40B4-BE49-F238E27FC236}">
                  <a16:creationId xmlns:a16="http://schemas.microsoft.com/office/drawing/2014/main" id="{B5627D2C-6FEE-FCCA-967A-4358F5E68C35}"/>
                </a:ext>
              </a:extLst>
            </p:cNvPr>
            <p:cNvSpPr/>
            <p:nvPr/>
          </p:nvSpPr>
          <p:spPr>
            <a:xfrm>
              <a:off x="7080441" y="2105091"/>
              <a:ext cx="182750" cy="157141"/>
            </a:xfrm>
            <a:custGeom>
              <a:avLst/>
              <a:gdLst/>
              <a:ahLst/>
              <a:cxnLst/>
              <a:rect l="l" t="t" r="r" b="b"/>
              <a:pathLst>
                <a:path w="52552" h="45188" fill="none" extrusionOk="0">
                  <a:moveTo>
                    <a:pt x="1" y="45188"/>
                  </a:moveTo>
                  <a:lnTo>
                    <a:pt x="52551" y="45188"/>
                  </a:lnTo>
                  <a:cubicBezTo>
                    <a:pt x="47211" y="20458"/>
                    <a:pt x="25899" y="1609"/>
                    <a:pt x="1" y="1"/>
                  </a:cubicBezTo>
                  <a:close/>
                </a:path>
              </a:pathLst>
            </a:custGeom>
            <a:grpFill/>
            <a:ln w="28575" cap="flat" cmpd="sng">
              <a:solidFill>
                <a:srgbClr val="397B26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2676;p73">
              <a:extLst>
                <a:ext uri="{FF2B5EF4-FFF2-40B4-BE49-F238E27FC236}">
                  <a16:creationId xmlns:a16="http://schemas.microsoft.com/office/drawing/2014/main" id="{B8C86715-B5C3-85C9-2D72-5558365118E6}"/>
                </a:ext>
              </a:extLst>
            </p:cNvPr>
            <p:cNvSpPr/>
            <p:nvPr/>
          </p:nvSpPr>
          <p:spPr>
            <a:xfrm>
              <a:off x="6872702" y="2287006"/>
              <a:ext cx="187378" cy="123364"/>
            </a:xfrm>
            <a:custGeom>
              <a:avLst/>
              <a:gdLst/>
              <a:ahLst/>
              <a:cxnLst/>
              <a:rect l="l" t="t" r="r" b="b"/>
              <a:pathLst>
                <a:path w="53883" h="35475" fill="none" extrusionOk="0">
                  <a:moveTo>
                    <a:pt x="53883" y="1"/>
                  </a:moveTo>
                  <a:lnTo>
                    <a:pt x="239" y="1"/>
                  </a:lnTo>
                  <a:cubicBezTo>
                    <a:pt x="101" y="1634"/>
                    <a:pt x="13" y="3293"/>
                    <a:pt x="13" y="4964"/>
                  </a:cubicBezTo>
                  <a:lnTo>
                    <a:pt x="13" y="5266"/>
                  </a:lnTo>
                  <a:cubicBezTo>
                    <a:pt x="13" y="5454"/>
                    <a:pt x="0" y="6912"/>
                    <a:pt x="189" y="9312"/>
                  </a:cubicBezTo>
                  <a:lnTo>
                    <a:pt x="189" y="9375"/>
                  </a:lnTo>
                  <a:lnTo>
                    <a:pt x="189" y="9488"/>
                  </a:lnTo>
                  <a:lnTo>
                    <a:pt x="189" y="9488"/>
                  </a:lnTo>
                  <a:cubicBezTo>
                    <a:pt x="214" y="9802"/>
                    <a:pt x="252" y="10116"/>
                    <a:pt x="277" y="10443"/>
                  </a:cubicBezTo>
                  <a:cubicBezTo>
                    <a:pt x="314" y="10820"/>
                    <a:pt x="352" y="11185"/>
                    <a:pt x="390" y="11536"/>
                  </a:cubicBezTo>
                  <a:lnTo>
                    <a:pt x="440" y="11964"/>
                  </a:lnTo>
                  <a:lnTo>
                    <a:pt x="465" y="12140"/>
                  </a:lnTo>
                  <a:lnTo>
                    <a:pt x="503" y="12416"/>
                  </a:lnTo>
                  <a:lnTo>
                    <a:pt x="503" y="12466"/>
                  </a:lnTo>
                  <a:cubicBezTo>
                    <a:pt x="1194" y="18083"/>
                    <a:pt x="2840" y="26226"/>
                    <a:pt x="6610" y="35475"/>
                  </a:cubicBezTo>
                  <a:lnTo>
                    <a:pt x="53883" y="35475"/>
                  </a:lnTo>
                  <a:close/>
                </a:path>
              </a:pathLst>
            </a:custGeom>
            <a:grpFill/>
            <a:ln w="28575" cap="flat" cmpd="sng">
              <a:solidFill>
                <a:srgbClr val="397B26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2677;p73">
              <a:extLst>
                <a:ext uri="{FF2B5EF4-FFF2-40B4-BE49-F238E27FC236}">
                  <a16:creationId xmlns:a16="http://schemas.microsoft.com/office/drawing/2014/main" id="{65250766-58AF-9F13-1888-6F3730CD9249}"/>
                </a:ext>
              </a:extLst>
            </p:cNvPr>
            <p:cNvSpPr/>
            <p:nvPr/>
          </p:nvSpPr>
          <p:spPr>
            <a:xfrm>
              <a:off x="6902504" y="2430686"/>
              <a:ext cx="152902" cy="185984"/>
            </a:xfrm>
            <a:custGeom>
              <a:avLst/>
              <a:gdLst/>
              <a:ahLst/>
              <a:cxnLst/>
              <a:rect l="l" t="t" r="r" b="b"/>
              <a:pathLst>
                <a:path w="43969" h="53482" fill="none" extrusionOk="0">
                  <a:moveTo>
                    <a:pt x="43968" y="1"/>
                  </a:moveTo>
                  <a:lnTo>
                    <a:pt x="0" y="1"/>
                  </a:lnTo>
                  <a:cubicBezTo>
                    <a:pt x="4235" y="8319"/>
                    <a:pt x="10254" y="17191"/>
                    <a:pt x="18837" y="25723"/>
                  </a:cubicBezTo>
                  <a:cubicBezTo>
                    <a:pt x="24454" y="31315"/>
                    <a:pt x="28638" y="37724"/>
                    <a:pt x="31302" y="44823"/>
                  </a:cubicBezTo>
                  <a:cubicBezTo>
                    <a:pt x="31792" y="46130"/>
                    <a:pt x="32194" y="47462"/>
                    <a:pt x="32508" y="48819"/>
                  </a:cubicBezTo>
                  <a:cubicBezTo>
                    <a:pt x="33111" y="51534"/>
                    <a:pt x="35524" y="53469"/>
                    <a:pt x="38301" y="53481"/>
                  </a:cubicBezTo>
                  <a:lnTo>
                    <a:pt x="43968" y="53481"/>
                  </a:lnTo>
                  <a:close/>
                </a:path>
              </a:pathLst>
            </a:custGeom>
            <a:grpFill/>
            <a:ln w="28575" cap="flat" cmpd="sng">
              <a:solidFill>
                <a:srgbClr val="397B26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2678;p73">
              <a:extLst>
                <a:ext uri="{FF2B5EF4-FFF2-40B4-BE49-F238E27FC236}">
                  <a16:creationId xmlns:a16="http://schemas.microsoft.com/office/drawing/2014/main" id="{D42B9E7B-FC01-B87C-75B8-CD928471AA71}"/>
                </a:ext>
              </a:extLst>
            </p:cNvPr>
            <p:cNvSpPr/>
            <p:nvPr/>
          </p:nvSpPr>
          <p:spPr>
            <a:xfrm>
              <a:off x="6877289" y="2104831"/>
              <a:ext cx="182791" cy="157141"/>
            </a:xfrm>
            <a:custGeom>
              <a:avLst/>
              <a:gdLst/>
              <a:ahLst/>
              <a:cxnLst/>
              <a:rect l="l" t="t" r="r" b="b"/>
              <a:pathLst>
                <a:path w="52564" h="45188" fill="none" extrusionOk="0">
                  <a:moveTo>
                    <a:pt x="52564" y="45187"/>
                  </a:moveTo>
                  <a:lnTo>
                    <a:pt x="52564" y="0"/>
                  </a:lnTo>
                  <a:cubicBezTo>
                    <a:pt x="26653" y="1621"/>
                    <a:pt x="5354" y="20470"/>
                    <a:pt x="1" y="45187"/>
                  </a:cubicBezTo>
                  <a:close/>
                </a:path>
              </a:pathLst>
            </a:custGeom>
            <a:grpFill/>
            <a:ln w="28575" cap="flat" cmpd="sng">
              <a:solidFill>
                <a:srgbClr val="397B26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2679;p73">
              <a:extLst>
                <a:ext uri="{FF2B5EF4-FFF2-40B4-BE49-F238E27FC236}">
                  <a16:creationId xmlns:a16="http://schemas.microsoft.com/office/drawing/2014/main" id="{8C7D19B3-1DFF-C874-CABB-6BAA39990767}"/>
                </a:ext>
              </a:extLst>
            </p:cNvPr>
            <p:cNvSpPr/>
            <p:nvPr/>
          </p:nvSpPr>
          <p:spPr>
            <a:xfrm>
              <a:off x="7080441" y="2430686"/>
              <a:ext cx="152860" cy="185938"/>
            </a:xfrm>
            <a:custGeom>
              <a:avLst/>
              <a:gdLst/>
              <a:ahLst/>
              <a:cxnLst/>
              <a:rect l="l" t="t" r="r" b="b"/>
              <a:pathLst>
                <a:path w="43957" h="53469" fill="none" extrusionOk="0">
                  <a:moveTo>
                    <a:pt x="1" y="1"/>
                  </a:moveTo>
                  <a:lnTo>
                    <a:pt x="1" y="53469"/>
                  </a:lnTo>
                  <a:lnTo>
                    <a:pt x="5668" y="53469"/>
                  </a:lnTo>
                  <a:cubicBezTo>
                    <a:pt x="8445" y="53456"/>
                    <a:pt x="10845" y="51521"/>
                    <a:pt x="11448" y="48819"/>
                  </a:cubicBezTo>
                  <a:cubicBezTo>
                    <a:pt x="11762" y="47450"/>
                    <a:pt x="12165" y="46118"/>
                    <a:pt x="12655" y="44811"/>
                  </a:cubicBezTo>
                  <a:cubicBezTo>
                    <a:pt x="15319" y="37724"/>
                    <a:pt x="19503" y="31302"/>
                    <a:pt x="25120" y="25723"/>
                  </a:cubicBezTo>
                  <a:cubicBezTo>
                    <a:pt x="33703" y="17191"/>
                    <a:pt x="39722" y="8319"/>
                    <a:pt x="43956" y="1"/>
                  </a:cubicBezTo>
                  <a:close/>
                </a:path>
              </a:pathLst>
            </a:custGeom>
            <a:grpFill/>
            <a:ln w="28575" cap="flat" cmpd="sng">
              <a:solidFill>
                <a:srgbClr val="397B26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" name="Google Shape;12680;p73">
              <a:extLst>
                <a:ext uri="{FF2B5EF4-FFF2-40B4-BE49-F238E27FC236}">
                  <a16:creationId xmlns:a16="http://schemas.microsoft.com/office/drawing/2014/main" id="{72184531-E08A-4532-FD43-B576C1ACEE14}"/>
                </a:ext>
              </a:extLst>
            </p:cNvPr>
            <p:cNvGrpSpPr/>
            <p:nvPr/>
          </p:nvGrpSpPr>
          <p:grpSpPr>
            <a:xfrm>
              <a:off x="6836957" y="2068734"/>
              <a:ext cx="461892" cy="721067"/>
              <a:chOff x="6836957" y="2068734"/>
              <a:chExt cx="461892" cy="721067"/>
            </a:xfrm>
            <a:grpFill/>
          </p:grpSpPr>
          <p:sp>
            <p:nvSpPr>
              <p:cNvPr id="120" name="Google Shape;12681;p73">
                <a:extLst>
                  <a:ext uri="{FF2B5EF4-FFF2-40B4-BE49-F238E27FC236}">
                    <a16:creationId xmlns:a16="http://schemas.microsoft.com/office/drawing/2014/main" id="{C69F43F4-C84F-3B1C-DB0E-31D8B6950634}"/>
                  </a:ext>
                </a:extLst>
              </p:cNvPr>
              <p:cNvSpPr/>
              <p:nvPr/>
            </p:nvSpPr>
            <p:spPr>
              <a:xfrm>
                <a:off x="6996059" y="2711098"/>
                <a:ext cx="143729" cy="78703"/>
              </a:xfrm>
              <a:custGeom>
                <a:avLst/>
                <a:gdLst/>
                <a:ahLst/>
                <a:cxnLst/>
                <a:rect l="l" t="t" r="r" b="b"/>
                <a:pathLst>
                  <a:path w="41331" h="22632" fill="none" extrusionOk="0">
                    <a:moveTo>
                      <a:pt x="20659" y="22632"/>
                    </a:moveTo>
                    <a:lnTo>
                      <a:pt x="20659" y="22632"/>
                    </a:lnTo>
                    <a:cubicBezTo>
                      <a:pt x="19252" y="22632"/>
                      <a:pt x="1" y="15658"/>
                      <a:pt x="1" y="5253"/>
                    </a:cubicBezTo>
                    <a:lnTo>
                      <a:pt x="1" y="0"/>
                    </a:lnTo>
                    <a:lnTo>
                      <a:pt x="41318" y="0"/>
                    </a:lnTo>
                    <a:lnTo>
                      <a:pt x="41318" y="5253"/>
                    </a:lnTo>
                    <a:cubicBezTo>
                      <a:pt x="41330" y="14125"/>
                      <a:pt x="22079" y="22632"/>
                      <a:pt x="20659" y="22632"/>
                    </a:cubicBezTo>
                    <a:close/>
                  </a:path>
                </a:pathLst>
              </a:custGeom>
              <a:grpFill/>
              <a:ln w="28575" cap="flat" cmpd="sng">
                <a:solidFill>
                  <a:srgbClr val="397B26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682;p73">
                <a:extLst>
                  <a:ext uri="{FF2B5EF4-FFF2-40B4-BE49-F238E27FC236}">
                    <a16:creationId xmlns:a16="http://schemas.microsoft.com/office/drawing/2014/main" id="{3004E6EC-C6DD-376B-C77D-A9436A485D09}"/>
                  </a:ext>
                </a:extLst>
              </p:cNvPr>
              <p:cNvSpPr/>
              <p:nvPr/>
            </p:nvSpPr>
            <p:spPr>
              <a:xfrm>
                <a:off x="6996059" y="2647693"/>
                <a:ext cx="143683" cy="88753"/>
              </a:xfrm>
              <a:custGeom>
                <a:avLst/>
                <a:gdLst/>
                <a:ahLst/>
                <a:cxnLst/>
                <a:rect l="l" t="t" r="r" b="b"/>
                <a:pathLst>
                  <a:path w="41318" h="25522" fill="none" extrusionOk="0">
                    <a:moveTo>
                      <a:pt x="667" y="0"/>
                    </a:moveTo>
                    <a:lnTo>
                      <a:pt x="40652" y="0"/>
                    </a:lnTo>
                    <a:cubicBezTo>
                      <a:pt x="41016" y="0"/>
                      <a:pt x="41318" y="980"/>
                      <a:pt x="41318" y="2199"/>
                    </a:cubicBezTo>
                    <a:lnTo>
                      <a:pt x="41318" y="23323"/>
                    </a:lnTo>
                    <a:cubicBezTo>
                      <a:pt x="41318" y="24542"/>
                      <a:pt x="41016" y="25522"/>
                      <a:pt x="40652" y="25522"/>
                    </a:cubicBezTo>
                    <a:lnTo>
                      <a:pt x="667" y="25522"/>
                    </a:lnTo>
                    <a:cubicBezTo>
                      <a:pt x="302" y="25522"/>
                      <a:pt x="1" y="24542"/>
                      <a:pt x="1" y="23323"/>
                    </a:cubicBezTo>
                    <a:lnTo>
                      <a:pt x="1" y="2187"/>
                    </a:lnTo>
                    <a:cubicBezTo>
                      <a:pt x="1" y="980"/>
                      <a:pt x="302" y="0"/>
                      <a:pt x="667" y="0"/>
                    </a:cubicBezTo>
                    <a:close/>
                  </a:path>
                </a:pathLst>
              </a:custGeom>
              <a:grpFill/>
              <a:ln w="28575" cap="flat" cmpd="sng">
                <a:solidFill>
                  <a:srgbClr val="397B26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683;p73">
                <a:extLst>
                  <a:ext uri="{FF2B5EF4-FFF2-40B4-BE49-F238E27FC236}">
                    <a16:creationId xmlns:a16="http://schemas.microsoft.com/office/drawing/2014/main" id="{BA497AB8-474E-5E7A-77B5-6A933B9F7D06}"/>
                  </a:ext>
                </a:extLst>
              </p:cNvPr>
              <p:cNvSpPr/>
              <p:nvPr/>
            </p:nvSpPr>
            <p:spPr>
              <a:xfrm>
                <a:off x="6990467" y="2723683"/>
                <a:ext cx="154870" cy="12721"/>
              </a:xfrm>
              <a:custGeom>
                <a:avLst/>
                <a:gdLst/>
                <a:ahLst/>
                <a:cxnLst/>
                <a:rect l="l" t="t" r="r" b="b"/>
                <a:pathLst>
                  <a:path w="44535" h="3658" fill="none" extrusionOk="0">
                    <a:moveTo>
                      <a:pt x="327" y="0"/>
                    </a:moveTo>
                    <a:lnTo>
                      <a:pt x="44207" y="0"/>
                    </a:lnTo>
                    <a:cubicBezTo>
                      <a:pt x="44383" y="0"/>
                      <a:pt x="44534" y="139"/>
                      <a:pt x="44534" y="327"/>
                    </a:cubicBezTo>
                    <a:lnTo>
                      <a:pt x="44534" y="3343"/>
                    </a:lnTo>
                    <a:cubicBezTo>
                      <a:pt x="44534" y="3519"/>
                      <a:pt x="44383" y="3657"/>
                      <a:pt x="44207" y="3657"/>
                    </a:cubicBezTo>
                    <a:lnTo>
                      <a:pt x="327" y="3657"/>
                    </a:lnTo>
                    <a:cubicBezTo>
                      <a:pt x="151" y="3657"/>
                      <a:pt x="0" y="3519"/>
                      <a:pt x="0" y="3343"/>
                    </a:cubicBezTo>
                    <a:lnTo>
                      <a:pt x="0" y="327"/>
                    </a:lnTo>
                    <a:cubicBezTo>
                      <a:pt x="0" y="139"/>
                      <a:pt x="151" y="0"/>
                      <a:pt x="327" y="0"/>
                    </a:cubicBezTo>
                    <a:close/>
                  </a:path>
                </a:pathLst>
              </a:custGeom>
              <a:grpFill/>
              <a:ln w="28575" cap="flat" cmpd="sng">
                <a:solidFill>
                  <a:srgbClr val="397B26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3" name="Google Shape;12684;p73">
                <a:extLst>
                  <a:ext uri="{FF2B5EF4-FFF2-40B4-BE49-F238E27FC236}">
                    <a16:creationId xmlns:a16="http://schemas.microsoft.com/office/drawing/2014/main" id="{3DBBED15-75A5-0E30-B3DD-34B00FC83B63}"/>
                  </a:ext>
                </a:extLst>
              </p:cNvPr>
              <p:cNvSpPr/>
              <p:nvPr/>
            </p:nvSpPr>
            <p:spPr>
              <a:xfrm>
                <a:off x="6990467" y="2699693"/>
                <a:ext cx="154870" cy="12762"/>
              </a:xfrm>
              <a:custGeom>
                <a:avLst/>
                <a:gdLst/>
                <a:ahLst/>
                <a:cxnLst/>
                <a:rect l="l" t="t" r="r" b="b"/>
                <a:pathLst>
                  <a:path w="44535" h="3670" fill="none" extrusionOk="0">
                    <a:moveTo>
                      <a:pt x="42700" y="3669"/>
                    </a:moveTo>
                    <a:lnTo>
                      <a:pt x="1835" y="3669"/>
                    </a:lnTo>
                    <a:cubicBezTo>
                      <a:pt x="830" y="3657"/>
                      <a:pt x="13" y="2840"/>
                      <a:pt x="0" y="1835"/>
                    </a:cubicBezTo>
                    <a:lnTo>
                      <a:pt x="0" y="1835"/>
                    </a:lnTo>
                    <a:cubicBezTo>
                      <a:pt x="13" y="817"/>
                      <a:pt x="830" y="0"/>
                      <a:pt x="1835" y="0"/>
                    </a:cubicBezTo>
                    <a:lnTo>
                      <a:pt x="42700" y="0"/>
                    </a:lnTo>
                    <a:cubicBezTo>
                      <a:pt x="43717" y="0"/>
                      <a:pt x="44534" y="817"/>
                      <a:pt x="44534" y="1835"/>
                    </a:cubicBezTo>
                    <a:lnTo>
                      <a:pt x="44534" y="1835"/>
                    </a:lnTo>
                    <a:cubicBezTo>
                      <a:pt x="44534" y="2840"/>
                      <a:pt x="43717" y="3657"/>
                      <a:pt x="42700" y="3669"/>
                    </a:cubicBezTo>
                    <a:close/>
                  </a:path>
                </a:pathLst>
              </a:custGeom>
              <a:grpFill/>
              <a:ln w="28575" cap="flat" cmpd="sng">
                <a:solidFill>
                  <a:srgbClr val="397B26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685;p73">
                <a:extLst>
                  <a:ext uri="{FF2B5EF4-FFF2-40B4-BE49-F238E27FC236}">
                    <a16:creationId xmlns:a16="http://schemas.microsoft.com/office/drawing/2014/main" id="{F9BAD090-43D2-D6F6-3143-83DC32071FD6}"/>
                  </a:ext>
                </a:extLst>
              </p:cNvPr>
              <p:cNvSpPr/>
              <p:nvPr/>
            </p:nvSpPr>
            <p:spPr>
              <a:xfrm>
                <a:off x="6990467" y="2647648"/>
                <a:ext cx="154870" cy="12762"/>
              </a:xfrm>
              <a:custGeom>
                <a:avLst/>
                <a:gdLst/>
                <a:ahLst/>
                <a:cxnLst/>
                <a:rect l="l" t="t" r="r" b="b"/>
                <a:pathLst>
                  <a:path w="44535" h="3670" fill="none" extrusionOk="0">
                    <a:moveTo>
                      <a:pt x="42700" y="3670"/>
                    </a:moveTo>
                    <a:lnTo>
                      <a:pt x="1835" y="3670"/>
                    </a:lnTo>
                    <a:cubicBezTo>
                      <a:pt x="830" y="3670"/>
                      <a:pt x="13" y="2853"/>
                      <a:pt x="0" y="1835"/>
                    </a:cubicBezTo>
                    <a:lnTo>
                      <a:pt x="0" y="1835"/>
                    </a:lnTo>
                    <a:cubicBezTo>
                      <a:pt x="13" y="830"/>
                      <a:pt x="830" y="13"/>
                      <a:pt x="1835" y="1"/>
                    </a:cubicBezTo>
                    <a:lnTo>
                      <a:pt x="42700" y="1"/>
                    </a:lnTo>
                    <a:cubicBezTo>
                      <a:pt x="43717" y="13"/>
                      <a:pt x="44534" y="830"/>
                      <a:pt x="44534" y="1835"/>
                    </a:cubicBezTo>
                    <a:lnTo>
                      <a:pt x="44534" y="1835"/>
                    </a:lnTo>
                    <a:cubicBezTo>
                      <a:pt x="44534" y="2853"/>
                      <a:pt x="43717" y="3670"/>
                      <a:pt x="42700" y="3670"/>
                    </a:cubicBezTo>
                    <a:close/>
                  </a:path>
                </a:pathLst>
              </a:custGeom>
              <a:grpFill/>
              <a:ln w="28575" cap="flat" cmpd="sng">
                <a:solidFill>
                  <a:srgbClr val="397B26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686;p73">
                <a:extLst>
                  <a:ext uri="{FF2B5EF4-FFF2-40B4-BE49-F238E27FC236}">
                    <a16:creationId xmlns:a16="http://schemas.microsoft.com/office/drawing/2014/main" id="{7C49EA40-2729-ECC8-403C-C0B33CC74236}"/>
                  </a:ext>
                </a:extLst>
              </p:cNvPr>
              <p:cNvSpPr/>
              <p:nvPr/>
            </p:nvSpPr>
            <p:spPr>
              <a:xfrm>
                <a:off x="6990467" y="2672992"/>
                <a:ext cx="154870" cy="12766"/>
              </a:xfrm>
              <a:custGeom>
                <a:avLst/>
                <a:gdLst/>
                <a:ahLst/>
                <a:cxnLst/>
                <a:rect l="l" t="t" r="r" b="b"/>
                <a:pathLst>
                  <a:path w="44535" h="3671" fill="none" extrusionOk="0">
                    <a:moveTo>
                      <a:pt x="42700" y="3670"/>
                    </a:moveTo>
                    <a:lnTo>
                      <a:pt x="1835" y="3670"/>
                    </a:lnTo>
                    <a:cubicBezTo>
                      <a:pt x="817" y="3670"/>
                      <a:pt x="0" y="2841"/>
                      <a:pt x="0" y="1836"/>
                    </a:cubicBezTo>
                    <a:lnTo>
                      <a:pt x="0" y="1836"/>
                    </a:lnTo>
                    <a:cubicBezTo>
                      <a:pt x="13" y="818"/>
                      <a:pt x="830" y="1"/>
                      <a:pt x="1835" y="1"/>
                    </a:cubicBezTo>
                    <a:lnTo>
                      <a:pt x="42700" y="1"/>
                    </a:lnTo>
                    <a:cubicBezTo>
                      <a:pt x="43717" y="1"/>
                      <a:pt x="44534" y="818"/>
                      <a:pt x="44534" y="1836"/>
                    </a:cubicBezTo>
                    <a:lnTo>
                      <a:pt x="44534" y="1836"/>
                    </a:lnTo>
                    <a:cubicBezTo>
                      <a:pt x="44534" y="2841"/>
                      <a:pt x="43717" y="3670"/>
                      <a:pt x="42700" y="3670"/>
                    </a:cubicBezTo>
                    <a:close/>
                  </a:path>
                </a:pathLst>
              </a:custGeom>
              <a:grpFill/>
              <a:ln w="28575" cap="flat" cmpd="sng">
                <a:solidFill>
                  <a:srgbClr val="397B26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87;p73">
                <a:extLst>
                  <a:ext uri="{FF2B5EF4-FFF2-40B4-BE49-F238E27FC236}">
                    <a16:creationId xmlns:a16="http://schemas.microsoft.com/office/drawing/2014/main" id="{E95294F3-4B22-F150-835F-18C4427EC6FA}"/>
                  </a:ext>
                </a:extLst>
              </p:cNvPr>
              <p:cNvSpPr/>
              <p:nvPr/>
            </p:nvSpPr>
            <p:spPr>
              <a:xfrm>
                <a:off x="6836957" y="2068734"/>
                <a:ext cx="461892" cy="589756"/>
              </a:xfrm>
              <a:custGeom>
                <a:avLst/>
                <a:gdLst/>
                <a:ahLst/>
                <a:cxnLst/>
                <a:rect l="l" t="t" r="r" b="b"/>
                <a:pathLst>
                  <a:path w="132823" h="169592" fill="none" extrusionOk="0">
                    <a:moveTo>
                      <a:pt x="132307" y="74442"/>
                    </a:moveTo>
                    <a:cubicBezTo>
                      <a:pt x="132332" y="74278"/>
                      <a:pt x="132345" y="74127"/>
                      <a:pt x="132357" y="73977"/>
                    </a:cubicBezTo>
                    <a:cubicBezTo>
                      <a:pt x="132408" y="73562"/>
                      <a:pt x="132458" y="73135"/>
                      <a:pt x="132496" y="72720"/>
                    </a:cubicBezTo>
                    <a:cubicBezTo>
                      <a:pt x="132533" y="72343"/>
                      <a:pt x="132558" y="71991"/>
                      <a:pt x="132584" y="71639"/>
                    </a:cubicBezTo>
                    <a:cubicBezTo>
                      <a:pt x="132584" y="71577"/>
                      <a:pt x="132596" y="71501"/>
                      <a:pt x="132609" y="71438"/>
                    </a:cubicBezTo>
                    <a:cubicBezTo>
                      <a:pt x="132759" y="69754"/>
                      <a:pt x="132822" y="68071"/>
                      <a:pt x="132797" y="66387"/>
                    </a:cubicBezTo>
                    <a:cubicBezTo>
                      <a:pt x="132797" y="29719"/>
                      <a:pt x="103079" y="1"/>
                      <a:pt x="66411" y="1"/>
                    </a:cubicBezTo>
                    <a:cubicBezTo>
                      <a:pt x="29744" y="1"/>
                      <a:pt x="25" y="29719"/>
                      <a:pt x="25" y="66387"/>
                    </a:cubicBezTo>
                    <a:cubicBezTo>
                      <a:pt x="0" y="68071"/>
                      <a:pt x="63" y="69754"/>
                      <a:pt x="214" y="71438"/>
                    </a:cubicBezTo>
                    <a:cubicBezTo>
                      <a:pt x="214" y="71501"/>
                      <a:pt x="226" y="71577"/>
                      <a:pt x="239" y="71639"/>
                    </a:cubicBezTo>
                    <a:cubicBezTo>
                      <a:pt x="264" y="71991"/>
                      <a:pt x="289" y="72343"/>
                      <a:pt x="327" y="72720"/>
                    </a:cubicBezTo>
                    <a:cubicBezTo>
                      <a:pt x="365" y="73135"/>
                      <a:pt x="415" y="73562"/>
                      <a:pt x="465" y="73977"/>
                    </a:cubicBezTo>
                    <a:cubicBezTo>
                      <a:pt x="478" y="74127"/>
                      <a:pt x="490" y="74278"/>
                      <a:pt x="515" y="74442"/>
                    </a:cubicBezTo>
                    <a:cubicBezTo>
                      <a:pt x="528" y="74617"/>
                      <a:pt x="553" y="74806"/>
                      <a:pt x="578" y="74994"/>
                    </a:cubicBezTo>
                    <a:cubicBezTo>
                      <a:pt x="2187" y="87887"/>
                      <a:pt x="8306" y="113182"/>
                      <a:pt x="31390" y="136140"/>
                    </a:cubicBezTo>
                    <a:cubicBezTo>
                      <a:pt x="35926" y="140652"/>
                      <a:pt x="39545" y="146030"/>
                      <a:pt x="41782" y="152036"/>
                    </a:cubicBezTo>
                    <a:cubicBezTo>
                      <a:pt x="42775" y="154650"/>
                      <a:pt x="43164" y="157176"/>
                      <a:pt x="43177" y="158985"/>
                    </a:cubicBezTo>
                    <a:cubicBezTo>
                      <a:pt x="43202" y="166299"/>
                      <a:pt x="42976" y="169591"/>
                      <a:pt x="66411" y="169591"/>
                    </a:cubicBezTo>
                    <a:cubicBezTo>
                      <a:pt x="89834" y="169591"/>
                      <a:pt x="89621" y="166286"/>
                      <a:pt x="89646" y="158985"/>
                    </a:cubicBezTo>
                    <a:cubicBezTo>
                      <a:pt x="89646" y="157176"/>
                      <a:pt x="90048" y="154650"/>
                      <a:pt x="91041" y="152036"/>
                    </a:cubicBezTo>
                    <a:cubicBezTo>
                      <a:pt x="93277" y="146042"/>
                      <a:pt x="96896" y="140652"/>
                      <a:pt x="101433" y="136140"/>
                    </a:cubicBezTo>
                    <a:cubicBezTo>
                      <a:pt x="124516" y="113182"/>
                      <a:pt x="130636" y="87887"/>
                      <a:pt x="132244" y="74994"/>
                    </a:cubicBezTo>
                    <a:cubicBezTo>
                      <a:pt x="132269" y="74806"/>
                      <a:pt x="132295" y="74617"/>
                      <a:pt x="132307" y="74442"/>
                    </a:cubicBezTo>
                    <a:close/>
                  </a:path>
                </a:pathLst>
              </a:custGeom>
              <a:grpFill/>
              <a:ln w="28575" cap="flat" cmpd="sng">
                <a:solidFill>
                  <a:srgbClr val="397B26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id="{345CD999-CCC2-D6D3-8306-4A8B88874F7E}"/>
              </a:ext>
            </a:extLst>
          </p:cNvPr>
          <p:cNvSpPr txBox="1"/>
          <p:nvPr/>
        </p:nvSpPr>
        <p:spPr>
          <a:xfrm>
            <a:off x="5016751" y="3443165"/>
            <a:ext cx="75478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rtl="1">
              <a:spcBef>
                <a:spcPts val="1000"/>
              </a:spcBef>
            </a:pPr>
            <a:r>
              <a:rPr lang="ar-BH" sz="1050" dirty="0"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rPr>
              <a:t>يبحثون ويكتشفون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CEAB1C5F-A5A8-1CE0-3CCC-360E69E9668E}"/>
              </a:ext>
            </a:extLst>
          </p:cNvPr>
          <p:cNvSpPr txBox="1"/>
          <p:nvPr/>
        </p:nvSpPr>
        <p:spPr>
          <a:xfrm>
            <a:off x="4173347" y="3455170"/>
            <a:ext cx="75478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rtl="1">
              <a:spcBef>
                <a:spcPts val="1000"/>
              </a:spcBef>
            </a:pPr>
            <a:r>
              <a:rPr lang="ar-BH" sz="1050" dirty="0"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rPr>
              <a:t>يعبرون عن مشاعرهم</a:t>
            </a: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25826B6F-CDF6-1CD0-4F70-90B8F862F685}"/>
              </a:ext>
            </a:extLst>
          </p:cNvPr>
          <p:cNvSpPr txBox="1"/>
          <p:nvPr/>
        </p:nvSpPr>
        <p:spPr>
          <a:xfrm>
            <a:off x="5092696" y="4122083"/>
            <a:ext cx="75478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rtl="1">
              <a:spcBef>
                <a:spcPts val="1000"/>
              </a:spcBef>
            </a:pPr>
            <a:r>
              <a:rPr lang="ar-BH" sz="1050" dirty="0"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rPr>
              <a:t>ينمون مهاراتهم الاجتماعية</a:t>
            </a: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8F063F5A-FF86-A7B1-51A7-E948B719B227}"/>
              </a:ext>
            </a:extLst>
          </p:cNvPr>
          <p:cNvSpPr txBox="1"/>
          <p:nvPr/>
        </p:nvSpPr>
        <p:spPr>
          <a:xfrm>
            <a:off x="4087514" y="4109031"/>
            <a:ext cx="75478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rtl="1">
              <a:spcBef>
                <a:spcPts val="1000"/>
              </a:spcBef>
            </a:pPr>
            <a:r>
              <a:rPr lang="ar-BH" sz="1050" dirty="0"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rPr>
              <a:t>يعززون ثقتهم بأنفسهم</a:t>
            </a:r>
          </a:p>
        </p:txBody>
      </p:sp>
      <p:sp>
        <p:nvSpPr>
          <p:cNvPr id="1028" name="TextBox 1027">
            <a:extLst>
              <a:ext uri="{FF2B5EF4-FFF2-40B4-BE49-F238E27FC236}">
                <a16:creationId xmlns:a16="http://schemas.microsoft.com/office/drawing/2014/main" id="{445B2937-7B4C-3633-EDD3-9D862AEB4202}"/>
              </a:ext>
            </a:extLst>
          </p:cNvPr>
          <p:cNvSpPr txBox="1"/>
          <p:nvPr/>
        </p:nvSpPr>
        <p:spPr>
          <a:xfrm>
            <a:off x="4903079" y="4825047"/>
            <a:ext cx="75478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rtl="1">
              <a:spcBef>
                <a:spcPts val="1000"/>
              </a:spcBef>
            </a:pPr>
            <a:r>
              <a:rPr lang="ar-BH" sz="1050" dirty="0"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rPr>
              <a:t>يحلون المشكلات</a:t>
            </a: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06273DAA-D8FA-18D8-E0EB-BBF97B7D775A}"/>
              </a:ext>
            </a:extLst>
          </p:cNvPr>
          <p:cNvSpPr txBox="1"/>
          <p:nvPr/>
        </p:nvSpPr>
        <p:spPr>
          <a:xfrm>
            <a:off x="4259231" y="4825830"/>
            <a:ext cx="75478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rtl="1">
              <a:spcBef>
                <a:spcPts val="1000"/>
              </a:spcBef>
            </a:pPr>
            <a:r>
              <a:rPr lang="ar-BH" sz="1050" dirty="0">
                <a:latin typeface="Graphik Arabic Semibold" pitchFamily="2" charset="-78"/>
                <a:ea typeface="Calibri" panose="020F0502020204030204" pitchFamily="34" charset="0"/>
                <a:cs typeface="Graphik Arabic Semibold" pitchFamily="2" charset="-78"/>
              </a:rPr>
              <a:t>ينمون إبداعهم</a:t>
            </a:r>
          </a:p>
        </p:txBody>
      </p:sp>
      <p:pic>
        <p:nvPicPr>
          <p:cNvPr id="1031" name="Picture 1030" descr="A green line drawing of a couple of kids&#10;&#10;Description automatically generated">
            <a:extLst>
              <a:ext uri="{FF2B5EF4-FFF2-40B4-BE49-F238E27FC236}">
                <a16:creationId xmlns:a16="http://schemas.microsoft.com/office/drawing/2014/main" id="{3F413D9E-EEA1-340D-2361-3A376F94EBB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29"/>
          <a:stretch/>
        </p:blipFill>
        <p:spPr>
          <a:xfrm>
            <a:off x="5417685" y="5876965"/>
            <a:ext cx="1216092" cy="98103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460099C-2095-FA7A-664C-B63A11383C61}"/>
              </a:ext>
            </a:extLst>
          </p:cNvPr>
          <p:cNvSpPr/>
          <p:nvPr/>
        </p:nvSpPr>
        <p:spPr>
          <a:xfrm>
            <a:off x="-23307" y="4296383"/>
            <a:ext cx="3304964" cy="86931"/>
          </a:xfrm>
          <a:prstGeom prst="rect">
            <a:avLst/>
          </a:prstGeom>
          <a:solidFill>
            <a:srgbClr val="F3BB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 descr="A qr code with black dots&#10;&#10;AI-generated content may be incorrect.">
            <a:extLst>
              <a:ext uri="{FF2B5EF4-FFF2-40B4-BE49-F238E27FC236}">
                <a16:creationId xmlns:a16="http://schemas.microsoft.com/office/drawing/2014/main" id="{75F1F2FE-5DB6-A4F4-B341-96C2997577E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01" y="1300961"/>
            <a:ext cx="1554958" cy="155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273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2733</TotalTime>
  <Words>333</Words>
  <Application>Microsoft Office PowerPoint</Application>
  <PresentationFormat>A4 Paper (210x297 mm)</PresentationFormat>
  <Paragraphs>63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Graphik Arabic Regular</vt:lpstr>
      <vt:lpstr>Graphik Arabic Semibold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Fatima Salem</dc:creator>
  <cp:lastModifiedBy>Nayla Alkaabi</cp:lastModifiedBy>
  <cp:revision>36</cp:revision>
  <dcterms:created xsi:type="dcterms:W3CDTF">2024-01-28T12:26:06Z</dcterms:created>
  <dcterms:modified xsi:type="dcterms:W3CDTF">2025-05-12T12:24:12Z</dcterms:modified>
</cp:coreProperties>
</file>