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2" r:id="rId2"/>
    <p:sldId id="263" r:id="rId3"/>
  </p:sldIdLst>
  <p:sldSz cx="9906000" cy="6858000" type="A4"/>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097D394-CFA6-0346-3ACA-9B3EC75BF4C9}" name="Amal Saeed" initials="" userId="S::amal.saeed@bqa.gov.bh::79d80d0e-c80f-4daf-a648-6a22904d3b87" providerId="AD"/>
  <p188:author id="{7D600D97-8C98-55CE-7F86-20A3E061DCD0}" name="Nayla Alkaabi" initials="NA" userId="S::nayla.alkaabi@bqa.gov.bh::1fbd0e4e-7836-4105-afba-cb0a80a4a7aa" providerId="AD"/>
  <p188:author id="{1EA4D7C4-12A1-E4DA-A6B4-036DB24E9DE4}" name="Maryam Sabt" initials="MS" userId="S::maryam.sabt@bqa.gov.bh::f65587c4-2eea-4db3-a0f3-13d6be14e71f" providerId="AD"/>
  <p188:author id="{A92E82FD-D6AA-B39C-4059-EE171ADB688B}" name="Latifa Al Doseri" initials="LA" userId="S::latifa.aldoseri@bqa.gov.bh::4907bd82-5a9b-4eb6-b1cb-576b9a4adfde" providerId="AD"/>
  <p188:author id="{6B9FA2FD-6550-0960-E186-8A5946F68337}" name="Hasan Al Hammadi" initials="HA" userId="Hasan Al Hammadi"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7B26"/>
    <a:srgbClr val="244D7D"/>
    <a:srgbClr val="DF9F0F"/>
    <a:srgbClr val="F3BB41"/>
    <a:srgbClr val="E68835"/>
    <a:srgbClr val="1C4679"/>
    <a:srgbClr val="4A4A4A"/>
    <a:srgbClr val="F2BA40"/>
    <a:srgbClr val="F7F7FB"/>
    <a:srgbClr val="337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D52FA0-957E-4730-B717-42FE137EB3C6}" v="2" dt="2025-05-12T09:06:08.3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053" autoAdjust="0"/>
    <p:restoredTop sz="94660"/>
  </p:normalViewPr>
  <p:slideViewPr>
    <p:cSldViewPr snapToGrid="0" showGuides="1">
      <p:cViewPr varScale="1">
        <p:scale>
          <a:sx n="82" d="100"/>
          <a:sy n="82" d="100"/>
        </p:scale>
        <p:origin x="1488" y="72"/>
      </p:cViewPr>
      <p:guideLst>
        <p:guide orient="horz" pos="2160"/>
        <p:guide pos="312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10" Type="http://schemas.microsoft.com/office/2018/10/relationships/authors" Target="authors.xml"/><Relationship Id="rId4" Type="http://schemas.openxmlformats.org/officeDocument/2006/relationships/presProps" Target="presProps.xml"/><Relationship Id="rId9"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yla Alkaabi" userId="1fbd0e4e-7836-4105-afba-cb0a80a4a7aa" providerId="ADAL" clId="{5588C4D3-3327-4BC4-B0D0-8DE2A4641ECB}"/>
    <pc:docChg chg="modSld">
      <pc:chgData name="Nayla Alkaabi" userId="1fbd0e4e-7836-4105-afba-cb0a80a4a7aa" providerId="ADAL" clId="{5588C4D3-3327-4BC4-B0D0-8DE2A4641ECB}" dt="2025-01-13T10:05:38.693" v="10" actId="1076"/>
      <pc:docMkLst>
        <pc:docMk/>
      </pc:docMkLst>
      <pc:sldChg chg="modSp mod">
        <pc:chgData name="Nayla Alkaabi" userId="1fbd0e4e-7836-4105-afba-cb0a80a4a7aa" providerId="ADAL" clId="{5588C4D3-3327-4BC4-B0D0-8DE2A4641ECB}" dt="2025-01-13T10:05:38.693" v="10" actId="1076"/>
        <pc:sldMkLst>
          <pc:docMk/>
          <pc:sldMk cId="905476903" sldId="262"/>
        </pc:sldMkLst>
      </pc:sldChg>
    </pc:docChg>
  </pc:docChgLst>
  <pc:docChgLst>
    <pc:chgData name="Nayla Alkaabi" userId="1fbd0e4e-7836-4105-afba-cb0a80a4a7aa" providerId="ADAL" clId="{0A2D1A54-B56F-42B8-A4B5-5401B47CCAAB}"/>
    <pc:docChg chg="undo custSel modSld">
      <pc:chgData name="Nayla Alkaabi" userId="1fbd0e4e-7836-4105-afba-cb0a80a4a7aa" providerId="ADAL" clId="{0A2D1A54-B56F-42B8-A4B5-5401B47CCAAB}" dt="2024-12-28T11:56:58.205" v="1114" actId="20577"/>
      <pc:docMkLst>
        <pc:docMk/>
      </pc:docMkLst>
      <pc:sldChg chg="addSp delSp modSp mod">
        <pc:chgData name="Nayla Alkaabi" userId="1fbd0e4e-7836-4105-afba-cb0a80a4a7aa" providerId="ADAL" clId="{0A2D1A54-B56F-42B8-A4B5-5401B47CCAAB}" dt="2024-12-28T11:42:00.885" v="891" actId="1036"/>
        <pc:sldMkLst>
          <pc:docMk/>
          <pc:sldMk cId="905476903" sldId="262"/>
        </pc:sldMkLst>
      </pc:sldChg>
      <pc:sldChg chg="addSp modSp mod">
        <pc:chgData name="Nayla Alkaabi" userId="1fbd0e4e-7836-4105-afba-cb0a80a4a7aa" providerId="ADAL" clId="{0A2D1A54-B56F-42B8-A4B5-5401B47CCAAB}" dt="2024-12-28T11:56:58.205" v="1114" actId="20577"/>
        <pc:sldMkLst>
          <pc:docMk/>
          <pc:sldMk cId="1344812983" sldId="263"/>
        </pc:sldMkLst>
      </pc:sldChg>
    </pc:docChg>
  </pc:docChgLst>
  <pc:docChgLst>
    <pc:chgData name="Nayla Alkaabi" userId="1fbd0e4e-7836-4105-afba-cb0a80a4a7aa" providerId="ADAL" clId="{D3D52FA0-957E-4730-B717-42FE137EB3C6}"/>
    <pc:docChg chg="custSel modSld">
      <pc:chgData name="Nayla Alkaabi" userId="1fbd0e4e-7836-4105-afba-cb0a80a4a7aa" providerId="ADAL" clId="{D3D52FA0-957E-4730-B717-42FE137EB3C6}" dt="2025-05-12T09:06:16.025" v="13" actId="1076"/>
      <pc:docMkLst>
        <pc:docMk/>
      </pc:docMkLst>
      <pc:sldChg chg="addSp delSp modSp mod">
        <pc:chgData name="Nayla Alkaabi" userId="1fbd0e4e-7836-4105-afba-cb0a80a4a7aa" providerId="ADAL" clId="{D3D52FA0-957E-4730-B717-42FE137EB3C6}" dt="2025-05-12T09:05:42.972" v="5" actId="1076"/>
        <pc:sldMkLst>
          <pc:docMk/>
          <pc:sldMk cId="905476903" sldId="262"/>
        </pc:sldMkLst>
        <pc:picChg chg="add mod">
          <ac:chgData name="Nayla Alkaabi" userId="1fbd0e4e-7836-4105-afba-cb0a80a4a7aa" providerId="ADAL" clId="{D3D52FA0-957E-4730-B717-42FE137EB3C6}" dt="2025-05-12T09:05:42.972" v="5" actId="1076"/>
          <ac:picMkLst>
            <pc:docMk/>
            <pc:sldMk cId="905476903" sldId="262"/>
            <ac:picMk id="12" creationId="{5C1E5660-A40F-65A2-F240-E72A297BF385}"/>
          </ac:picMkLst>
        </pc:picChg>
        <pc:picChg chg="del">
          <ac:chgData name="Nayla Alkaabi" userId="1fbd0e4e-7836-4105-afba-cb0a80a4a7aa" providerId="ADAL" clId="{D3D52FA0-957E-4730-B717-42FE137EB3C6}" dt="2025-05-12T09:05:16.914" v="0" actId="478"/>
          <ac:picMkLst>
            <pc:docMk/>
            <pc:sldMk cId="905476903" sldId="262"/>
            <ac:picMk id="28" creationId="{5673092F-1D08-95C9-B898-20DCAFDF1732}"/>
          </ac:picMkLst>
        </pc:picChg>
      </pc:sldChg>
      <pc:sldChg chg="addSp delSp modSp mod">
        <pc:chgData name="Nayla Alkaabi" userId="1fbd0e4e-7836-4105-afba-cb0a80a4a7aa" providerId="ADAL" clId="{D3D52FA0-957E-4730-B717-42FE137EB3C6}" dt="2025-05-12T09:06:16.025" v="13" actId="1076"/>
        <pc:sldMkLst>
          <pc:docMk/>
          <pc:sldMk cId="1344812983" sldId="263"/>
        </pc:sldMkLst>
        <pc:picChg chg="del">
          <ac:chgData name="Nayla Alkaabi" userId="1fbd0e4e-7836-4105-afba-cb0a80a4a7aa" providerId="ADAL" clId="{D3D52FA0-957E-4730-B717-42FE137EB3C6}" dt="2025-05-12T09:05:50.642" v="6" actId="478"/>
          <ac:picMkLst>
            <pc:docMk/>
            <pc:sldMk cId="1344812983" sldId="263"/>
            <ac:picMk id="4" creationId="{1321F3D9-9D3F-2A1E-41DB-40123EF94C12}"/>
          </ac:picMkLst>
        </pc:picChg>
        <pc:picChg chg="add mod">
          <ac:chgData name="Nayla Alkaabi" userId="1fbd0e4e-7836-4105-afba-cb0a80a4a7aa" providerId="ADAL" clId="{D3D52FA0-957E-4730-B717-42FE137EB3C6}" dt="2025-05-12T09:06:16.025" v="13" actId="1076"/>
          <ac:picMkLst>
            <pc:docMk/>
            <pc:sldMk cId="1344812983" sldId="263"/>
            <ac:picMk id="39" creationId="{20CFFCEA-A20F-BFEB-31E7-C075376F2D9B}"/>
          </ac:picMkLst>
        </pc:picChg>
      </pc:sldChg>
    </pc:docChg>
  </pc:docChgLst>
  <pc:docChgLst>
    <pc:chgData name="Nayla Alkaabi" userId="1fbd0e4e-7836-4105-afba-cb0a80a4a7aa" providerId="ADAL" clId="{4E9A489E-0321-4141-8B2F-6E9B807F8445}"/>
    <pc:docChg chg="undo custSel modSld">
      <pc:chgData name="Nayla Alkaabi" userId="1fbd0e4e-7836-4105-afba-cb0a80a4a7aa" providerId="ADAL" clId="{4E9A489E-0321-4141-8B2F-6E9B807F8445}" dt="2025-02-04T11:00:09.270" v="45" actId="1076"/>
      <pc:docMkLst>
        <pc:docMk/>
      </pc:docMkLst>
      <pc:sldChg chg="addSp delSp modSp mod">
        <pc:chgData name="Nayla Alkaabi" userId="1fbd0e4e-7836-4105-afba-cb0a80a4a7aa" providerId="ADAL" clId="{4E9A489E-0321-4141-8B2F-6E9B807F8445}" dt="2025-02-04T11:00:09.270" v="45" actId="1076"/>
        <pc:sldMkLst>
          <pc:docMk/>
          <pc:sldMk cId="905476903" sldId="262"/>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058A978-0B6A-41DB-B4D3-F278D88E64D4}" type="datetimeFigureOut">
              <a:rPr lang="en-GB" smtClean="0"/>
              <a:t>12/05/2025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3789220-EDEC-43CE-BB0C-97C720507B9F}" type="slidenum">
              <a:rPr lang="en-GB" smtClean="0"/>
              <a:t>‹#›</a:t>
            </a:fld>
            <a:endParaRPr lang="en-GB"/>
          </a:p>
        </p:txBody>
      </p:sp>
    </p:spTree>
    <p:extLst>
      <p:ext uri="{BB962C8B-B14F-4D97-AF65-F5344CB8AC3E}">
        <p14:creationId xmlns:p14="http://schemas.microsoft.com/office/powerpoint/2010/main" val="456973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58A978-0B6A-41DB-B4D3-F278D88E64D4}" type="datetimeFigureOut">
              <a:rPr lang="en-GB" smtClean="0"/>
              <a:t>12/05/2025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3789220-EDEC-43CE-BB0C-97C720507B9F}" type="slidenum">
              <a:rPr lang="en-GB" smtClean="0"/>
              <a:t>‹#›</a:t>
            </a:fld>
            <a:endParaRPr lang="en-GB"/>
          </a:p>
        </p:txBody>
      </p:sp>
    </p:spTree>
    <p:extLst>
      <p:ext uri="{BB962C8B-B14F-4D97-AF65-F5344CB8AC3E}">
        <p14:creationId xmlns:p14="http://schemas.microsoft.com/office/powerpoint/2010/main" val="1602664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58A978-0B6A-41DB-B4D3-F278D88E64D4}" type="datetimeFigureOut">
              <a:rPr lang="en-GB" smtClean="0"/>
              <a:t>12/05/2025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3789220-EDEC-43CE-BB0C-97C720507B9F}" type="slidenum">
              <a:rPr lang="en-GB" smtClean="0"/>
              <a:t>‹#›</a:t>
            </a:fld>
            <a:endParaRPr lang="en-GB"/>
          </a:p>
        </p:txBody>
      </p:sp>
    </p:spTree>
    <p:extLst>
      <p:ext uri="{BB962C8B-B14F-4D97-AF65-F5344CB8AC3E}">
        <p14:creationId xmlns:p14="http://schemas.microsoft.com/office/powerpoint/2010/main" val="4247261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58A978-0B6A-41DB-B4D3-F278D88E64D4}" type="datetimeFigureOut">
              <a:rPr lang="en-GB" smtClean="0"/>
              <a:t>12/05/2025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3789220-EDEC-43CE-BB0C-97C720507B9F}" type="slidenum">
              <a:rPr lang="en-GB" smtClean="0"/>
              <a:t>‹#›</a:t>
            </a:fld>
            <a:endParaRPr lang="en-GB"/>
          </a:p>
        </p:txBody>
      </p:sp>
    </p:spTree>
    <p:extLst>
      <p:ext uri="{BB962C8B-B14F-4D97-AF65-F5344CB8AC3E}">
        <p14:creationId xmlns:p14="http://schemas.microsoft.com/office/powerpoint/2010/main" val="1506488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58A978-0B6A-41DB-B4D3-F278D88E64D4}" type="datetimeFigureOut">
              <a:rPr lang="en-GB" smtClean="0"/>
              <a:t>12/05/2025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3789220-EDEC-43CE-BB0C-97C720507B9F}" type="slidenum">
              <a:rPr lang="en-GB" smtClean="0"/>
              <a:t>‹#›</a:t>
            </a:fld>
            <a:endParaRPr lang="en-GB"/>
          </a:p>
        </p:txBody>
      </p:sp>
    </p:spTree>
    <p:extLst>
      <p:ext uri="{BB962C8B-B14F-4D97-AF65-F5344CB8AC3E}">
        <p14:creationId xmlns:p14="http://schemas.microsoft.com/office/powerpoint/2010/main" val="470590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058A978-0B6A-41DB-B4D3-F278D88E64D4}" type="datetimeFigureOut">
              <a:rPr lang="en-GB" smtClean="0"/>
              <a:t>12/05/2025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3789220-EDEC-43CE-BB0C-97C720507B9F}" type="slidenum">
              <a:rPr lang="en-GB" smtClean="0"/>
              <a:t>‹#›</a:t>
            </a:fld>
            <a:endParaRPr lang="en-GB"/>
          </a:p>
        </p:txBody>
      </p:sp>
    </p:spTree>
    <p:extLst>
      <p:ext uri="{BB962C8B-B14F-4D97-AF65-F5344CB8AC3E}">
        <p14:creationId xmlns:p14="http://schemas.microsoft.com/office/powerpoint/2010/main" val="3590537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058A978-0B6A-41DB-B4D3-F278D88E64D4}" type="datetimeFigureOut">
              <a:rPr lang="en-GB" smtClean="0"/>
              <a:t>12/05/2025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3789220-EDEC-43CE-BB0C-97C720507B9F}" type="slidenum">
              <a:rPr lang="en-GB" smtClean="0"/>
              <a:t>‹#›</a:t>
            </a:fld>
            <a:endParaRPr lang="en-GB"/>
          </a:p>
        </p:txBody>
      </p:sp>
    </p:spTree>
    <p:extLst>
      <p:ext uri="{BB962C8B-B14F-4D97-AF65-F5344CB8AC3E}">
        <p14:creationId xmlns:p14="http://schemas.microsoft.com/office/powerpoint/2010/main" val="3851847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058A978-0B6A-41DB-B4D3-F278D88E64D4}" type="datetimeFigureOut">
              <a:rPr lang="en-GB" smtClean="0"/>
              <a:t>12/05/2025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3789220-EDEC-43CE-BB0C-97C720507B9F}" type="slidenum">
              <a:rPr lang="en-GB" smtClean="0"/>
              <a:t>‹#›</a:t>
            </a:fld>
            <a:endParaRPr lang="en-GB"/>
          </a:p>
        </p:txBody>
      </p:sp>
    </p:spTree>
    <p:extLst>
      <p:ext uri="{BB962C8B-B14F-4D97-AF65-F5344CB8AC3E}">
        <p14:creationId xmlns:p14="http://schemas.microsoft.com/office/powerpoint/2010/main" val="3976852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58A978-0B6A-41DB-B4D3-F278D88E64D4}" type="datetimeFigureOut">
              <a:rPr lang="en-GB" smtClean="0"/>
              <a:t>12/05/2025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3789220-EDEC-43CE-BB0C-97C720507B9F}" type="slidenum">
              <a:rPr lang="en-GB" smtClean="0"/>
              <a:t>‹#›</a:t>
            </a:fld>
            <a:endParaRPr lang="en-GB"/>
          </a:p>
        </p:txBody>
      </p:sp>
    </p:spTree>
    <p:extLst>
      <p:ext uri="{BB962C8B-B14F-4D97-AF65-F5344CB8AC3E}">
        <p14:creationId xmlns:p14="http://schemas.microsoft.com/office/powerpoint/2010/main" val="3045851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58A978-0B6A-41DB-B4D3-F278D88E64D4}" type="datetimeFigureOut">
              <a:rPr lang="en-GB" smtClean="0"/>
              <a:t>12/05/2025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3789220-EDEC-43CE-BB0C-97C720507B9F}" type="slidenum">
              <a:rPr lang="en-GB" smtClean="0"/>
              <a:t>‹#›</a:t>
            </a:fld>
            <a:endParaRPr lang="en-GB"/>
          </a:p>
        </p:txBody>
      </p:sp>
    </p:spTree>
    <p:extLst>
      <p:ext uri="{BB962C8B-B14F-4D97-AF65-F5344CB8AC3E}">
        <p14:creationId xmlns:p14="http://schemas.microsoft.com/office/powerpoint/2010/main" val="3651590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58A978-0B6A-41DB-B4D3-F278D88E64D4}" type="datetimeFigureOut">
              <a:rPr lang="en-GB" smtClean="0"/>
              <a:t>12/05/2025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3789220-EDEC-43CE-BB0C-97C720507B9F}" type="slidenum">
              <a:rPr lang="en-GB" smtClean="0"/>
              <a:t>‹#›</a:t>
            </a:fld>
            <a:endParaRPr lang="en-GB"/>
          </a:p>
        </p:txBody>
      </p:sp>
    </p:spTree>
    <p:extLst>
      <p:ext uri="{BB962C8B-B14F-4D97-AF65-F5344CB8AC3E}">
        <p14:creationId xmlns:p14="http://schemas.microsoft.com/office/powerpoint/2010/main" val="885826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58A978-0B6A-41DB-B4D3-F278D88E64D4}" type="datetimeFigureOut">
              <a:rPr lang="en-GB" smtClean="0"/>
              <a:t>12/05/2025</a:t>
            </a:fld>
            <a:endParaRPr lang="en-GB"/>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789220-EDEC-43CE-BB0C-97C720507B9F}" type="slidenum">
              <a:rPr lang="en-GB" smtClean="0"/>
              <a:t>‹#›</a:t>
            </a:fld>
            <a:endParaRPr lang="en-GB"/>
          </a:p>
        </p:txBody>
      </p:sp>
    </p:spTree>
    <p:extLst>
      <p:ext uri="{BB962C8B-B14F-4D97-AF65-F5344CB8AC3E}">
        <p14:creationId xmlns:p14="http://schemas.microsoft.com/office/powerpoint/2010/main" val="28536372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20.sv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2.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1.png"/><Relationship Id="rId17" Type="http://schemas.openxmlformats.org/officeDocument/2006/relationships/image" Target="../media/image34.png"/><Relationship Id="rId2" Type="http://schemas.openxmlformats.org/officeDocument/2006/relationships/image" Target="../media/image2.png"/><Relationship Id="rId16"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0.png"/><Relationship Id="rId5" Type="http://schemas.openxmlformats.org/officeDocument/2006/relationships/image" Target="../media/image25.png"/><Relationship Id="rId15" Type="http://schemas.openxmlformats.org/officeDocument/2006/relationships/image" Target="../media/image5.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png"/><Relationship Id="rId1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7888D-AF1B-5D44-905D-B7CE41460A1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1756483-2960-0BDF-D572-CA755946C7CD}"/>
              </a:ext>
            </a:extLst>
          </p:cNvPr>
          <p:cNvSpPr/>
          <p:nvPr/>
        </p:nvSpPr>
        <p:spPr>
          <a:xfrm>
            <a:off x="3893" y="942"/>
            <a:ext cx="3288632" cy="6858000"/>
          </a:xfrm>
          <a:prstGeom prst="rect">
            <a:avLst/>
          </a:prstGeom>
          <a:solidFill>
            <a:srgbClr val="397B26"/>
          </a:solidFill>
          <a:ln>
            <a:solidFill>
              <a:srgbClr val="397B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9ED4EE1C-8E89-F46A-96CA-4BB88D6BDD28}"/>
              </a:ext>
            </a:extLst>
          </p:cNvPr>
          <p:cNvSpPr txBox="1"/>
          <p:nvPr/>
        </p:nvSpPr>
        <p:spPr>
          <a:xfrm>
            <a:off x="12311" y="2038452"/>
            <a:ext cx="3191925" cy="1065676"/>
          </a:xfrm>
          <a:prstGeom prst="rect">
            <a:avLst/>
          </a:prstGeom>
          <a:noFill/>
        </p:spPr>
        <p:txBody>
          <a:bodyPr wrap="square" rtlCol="0">
            <a:spAutoFit/>
          </a:bodyPr>
          <a:lstStyle/>
          <a:p>
            <a:pPr algn="ctr" rtl="1">
              <a:lnSpc>
                <a:spcPct val="150000"/>
              </a:lnSpc>
            </a:pPr>
            <a:r>
              <a:rPr lang="en-GB" sz="2200" dirty="0">
                <a:solidFill>
                  <a:schemeClr val="bg1"/>
                </a:solidFill>
                <a:latin typeface="Graphik Arabic Semibold" pitchFamily="2" charset="-78"/>
                <a:ea typeface="Calibri" panose="020F0502020204030204" pitchFamily="34" charset="0"/>
                <a:cs typeface="Graphik Arabic Semibold" pitchFamily="2" charset="-78"/>
              </a:rPr>
              <a:t>Kindergartens Reviews​</a:t>
            </a:r>
            <a:endParaRPr lang="ar-BH" sz="2200" dirty="0">
              <a:solidFill>
                <a:schemeClr val="bg1"/>
              </a:solidFill>
              <a:latin typeface="Graphik Arabic Semibold" pitchFamily="2" charset="-78"/>
              <a:ea typeface="Calibri" panose="020F0502020204030204" pitchFamily="34" charset="0"/>
              <a:cs typeface="Graphik Arabic Semibold" pitchFamily="2" charset="-78"/>
            </a:endParaRPr>
          </a:p>
        </p:txBody>
      </p:sp>
      <p:pic>
        <p:nvPicPr>
          <p:cNvPr id="15" name="Picture 14">
            <a:extLst>
              <a:ext uri="{FF2B5EF4-FFF2-40B4-BE49-F238E27FC236}">
                <a16:creationId xmlns:a16="http://schemas.microsoft.com/office/drawing/2014/main" id="{ED5841A7-0603-45C1-10D8-DE4A70936296}"/>
              </a:ext>
            </a:extLst>
          </p:cNvPr>
          <p:cNvPicPr>
            <a:picLocks noChangeAspect="1"/>
          </p:cNvPicPr>
          <p:nvPr/>
        </p:nvPicPr>
        <p:blipFill>
          <a:blip r:embed="rId2">
            <a:extLst>
              <a:ext uri="{28A0092B-C50C-407E-A947-70E740481C1C}">
                <a14:useLocalDpi xmlns:a14="http://schemas.microsoft.com/office/drawing/2010/main" val="0"/>
              </a:ext>
            </a:extLst>
          </a:blip>
          <a:srcRect l="10440" t="6766" r="14994" b="4564"/>
          <a:stretch/>
        </p:blipFill>
        <p:spPr>
          <a:xfrm>
            <a:off x="342" y="3944125"/>
            <a:ext cx="3304964" cy="2601503"/>
          </a:xfrm>
          <a:prstGeom prst="rect">
            <a:avLst/>
          </a:prstGeom>
        </p:spPr>
      </p:pic>
      <p:sp>
        <p:nvSpPr>
          <p:cNvPr id="30" name="Rectangle 29">
            <a:extLst>
              <a:ext uri="{FF2B5EF4-FFF2-40B4-BE49-F238E27FC236}">
                <a16:creationId xmlns:a16="http://schemas.microsoft.com/office/drawing/2014/main" id="{88CFC711-2E47-5A0D-ED75-3A5096B02A91}"/>
              </a:ext>
            </a:extLst>
          </p:cNvPr>
          <p:cNvSpPr/>
          <p:nvPr/>
        </p:nvSpPr>
        <p:spPr>
          <a:xfrm rot="5400000">
            <a:off x="8129632" y="-1592060"/>
            <a:ext cx="186728" cy="3371054"/>
          </a:xfrm>
          <a:prstGeom prst="rect">
            <a:avLst/>
          </a:prstGeom>
          <a:solidFill>
            <a:srgbClr val="397B26"/>
          </a:solidFill>
          <a:ln>
            <a:solidFill>
              <a:srgbClr val="397B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9" name="Picture 58" descr="A black and white logo&#10;&#10;Description automatically generated">
            <a:extLst>
              <a:ext uri="{FF2B5EF4-FFF2-40B4-BE49-F238E27FC236}">
                <a16:creationId xmlns:a16="http://schemas.microsoft.com/office/drawing/2014/main" id="{784EE4D1-C408-51C1-9213-3DC53E487E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3860" y="26997"/>
            <a:ext cx="137160" cy="137160"/>
          </a:xfrm>
          <a:prstGeom prst="rect">
            <a:avLst/>
          </a:prstGeom>
        </p:spPr>
      </p:pic>
      <p:pic>
        <p:nvPicPr>
          <p:cNvPr id="60" name="Picture 59" descr="A black and white logo&#10;&#10;Description automatically generated">
            <a:extLst>
              <a:ext uri="{FF2B5EF4-FFF2-40B4-BE49-F238E27FC236}">
                <a16:creationId xmlns:a16="http://schemas.microsoft.com/office/drawing/2014/main" id="{19DA9793-3C83-39FA-A70D-DEAFBF50AF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8260" y="17209"/>
            <a:ext cx="137160" cy="137160"/>
          </a:xfrm>
          <a:prstGeom prst="rect">
            <a:avLst/>
          </a:prstGeom>
        </p:spPr>
      </p:pic>
      <p:sp>
        <p:nvSpPr>
          <p:cNvPr id="67" name="Content Placeholder 1">
            <a:extLst>
              <a:ext uri="{FF2B5EF4-FFF2-40B4-BE49-F238E27FC236}">
                <a16:creationId xmlns:a16="http://schemas.microsoft.com/office/drawing/2014/main" id="{3DEBDFFA-6669-6FA7-715B-FF5C159D80D8}"/>
              </a:ext>
            </a:extLst>
          </p:cNvPr>
          <p:cNvSpPr txBox="1">
            <a:spLocks/>
          </p:cNvSpPr>
          <p:nvPr/>
        </p:nvSpPr>
        <p:spPr>
          <a:xfrm>
            <a:off x="3668025" y="3223657"/>
            <a:ext cx="2170814" cy="214051"/>
          </a:xfrm>
          <a:prstGeom prst="rect">
            <a:avLst/>
          </a:prstGeom>
        </p:spPr>
        <p:txBody>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defTabSz="533400" rtl="0">
              <a:lnSpc>
                <a:spcPct val="100000"/>
              </a:lnSpc>
              <a:spcBef>
                <a:spcPts val="0"/>
              </a:spcBef>
              <a:buNone/>
            </a:pPr>
            <a:r>
              <a:rPr lang="en-GB" sz="1050" dirty="0">
                <a:solidFill>
                  <a:srgbClr val="244D7D"/>
                </a:solidFill>
                <a:latin typeface="Graphik Arabic Semibold" pitchFamily="2" charset="-78"/>
                <a:ea typeface="Calibri" panose="020F0502020204030204" pitchFamily="34" charset="0"/>
                <a:cs typeface="Graphik Arabic Semibold" pitchFamily="2" charset="-78"/>
              </a:rPr>
              <a:t>Why Evaluate Kindergartens? </a:t>
            </a:r>
            <a:endParaRPr lang="en-US" sz="1050" dirty="0">
              <a:solidFill>
                <a:srgbClr val="244D7D"/>
              </a:solidFill>
              <a:latin typeface="Graphik Arabic Semibold" pitchFamily="2" charset="-78"/>
              <a:ea typeface="Calibri" panose="020F0502020204030204" pitchFamily="34" charset="0"/>
              <a:cs typeface="Graphik Arabic Semibold" pitchFamily="2" charset="-78"/>
            </a:endParaRPr>
          </a:p>
        </p:txBody>
      </p:sp>
      <p:sp>
        <p:nvSpPr>
          <p:cNvPr id="100" name="Rectangle 99">
            <a:extLst>
              <a:ext uri="{FF2B5EF4-FFF2-40B4-BE49-F238E27FC236}">
                <a16:creationId xmlns:a16="http://schemas.microsoft.com/office/drawing/2014/main" id="{C0F50446-7FDC-6F7E-30F2-86524BD8903E}"/>
              </a:ext>
            </a:extLst>
          </p:cNvPr>
          <p:cNvSpPr/>
          <p:nvPr/>
        </p:nvSpPr>
        <p:spPr>
          <a:xfrm>
            <a:off x="4541" y="6541771"/>
            <a:ext cx="3297258" cy="316126"/>
          </a:xfrm>
          <a:prstGeom prst="rect">
            <a:avLst/>
          </a:prstGeom>
          <a:solidFill>
            <a:srgbClr val="F3BB41"/>
          </a:solidFill>
          <a:ln>
            <a:solidFill>
              <a:srgbClr val="F3BB4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19919ECA-24EB-4E35-BEA9-89AB483C84F5}"/>
              </a:ext>
            </a:extLst>
          </p:cNvPr>
          <p:cNvSpPr/>
          <p:nvPr/>
        </p:nvSpPr>
        <p:spPr>
          <a:xfrm rot="5400000">
            <a:off x="4836544" y="-1592163"/>
            <a:ext cx="186728" cy="3371054"/>
          </a:xfrm>
          <a:prstGeom prst="rect">
            <a:avLst/>
          </a:prstGeom>
          <a:solidFill>
            <a:srgbClr val="397B26"/>
          </a:solidFill>
          <a:ln>
            <a:solidFill>
              <a:srgbClr val="397B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2" name="Picture 111" descr="A black and white logo&#10;&#10;Description automatically generated">
            <a:extLst>
              <a:ext uri="{FF2B5EF4-FFF2-40B4-BE49-F238E27FC236}">
                <a16:creationId xmlns:a16="http://schemas.microsoft.com/office/drawing/2014/main" id="{623D5D36-C310-7A86-C1CE-D7C6493BD9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0772" y="26894"/>
            <a:ext cx="137160" cy="137160"/>
          </a:xfrm>
          <a:prstGeom prst="rect">
            <a:avLst/>
          </a:prstGeom>
        </p:spPr>
      </p:pic>
      <p:pic>
        <p:nvPicPr>
          <p:cNvPr id="9" name="Picture 8" descr="A black background with white text&#10;&#10;Description automatically generated">
            <a:extLst>
              <a:ext uri="{FF2B5EF4-FFF2-40B4-BE49-F238E27FC236}">
                <a16:creationId xmlns:a16="http://schemas.microsoft.com/office/drawing/2014/main" id="{2CBB1AF7-7EF4-9086-EAC3-FE6BC835C4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430" y="917454"/>
            <a:ext cx="2605686" cy="478781"/>
          </a:xfrm>
          <a:prstGeom prst="rect">
            <a:avLst/>
          </a:prstGeom>
        </p:spPr>
      </p:pic>
      <p:pic>
        <p:nvPicPr>
          <p:cNvPr id="39" name="Picture 38">
            <a:extLst>
              <a:ext uri="{FF2B5EF4-FFF2-40B4-BE49-F238E27FC236}">
                <a16:creationId xmlns:a16="http://schemas.microsoft.com/office/drawing/2014/main" id="{2544FD50-31EC-09B7-70FA-9F153811BD0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741498" y="3538164"/>
            <a:ext cx="409650" cy="409650"/>
          </a:xfrm>
          <a:prstGeom prst="rect">
            <a:avLst/>
          </a:prstGeom>
        </p:spPr>
      </p:pic>
      <p:pic>
        <p:nvPicPr>
          <p:cNvPr id="50" name="Picture 49" descr="A green circle with black background&#10;&#10;Description automatically generated">
            <a:extLst>
              <a:ext uri="{FF2B5EF4-FFF2-40B4-BE49-F238E27FC236}">
                <a16:creationId xmlns:a16="http://schemas.microsoft.com/office/drawing/2014/main" id="{49251991-6FE4-AA09-4A76-8252B0FAE2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8530" y="3269640"/>
            <a:ext cx="96090" cy="96090"/>
          </a:xfrm>
          <a:prstGeom prst="rect">
            <a:avLst/>
          </a:prstGeom>
        </p:spPr>
      </p:pic>
      <p:sp>
        <p:nvSpPr>
          <p:cNvPr id="57" name="TextBox 56">
            <a:extLst>
              <a:ext uri="{FF2B5EF4-FFF2-40B4-BE49-F238E27FC236}">
                <a16:creationId xmlns:a16="http://schemas.microsoft.com/office/drawing/2014/main" id="{F786A612-46E8-4BAA-2085-BA5E8BB86CEF}"/>
              </a:ext>
            </a:extLst>
          </p:cNvPr>
          <p:cNvSpPr txBox="1"/>
          <p:nvPr/>
        </p:nvSpPr>
        <p:spPr>
          <a:xfrm>
            <a:off x="4215766" y="3487943"/>
            <a:ext cx="2340432" cy="507831"/>
          </a:xfrm>
          <a:prstGeom prst="rect">
            <a:avLst/>
          </a:prstGeom>
          <a:noFill/>
        </p:spPr>
        <p:txBody>
          <a:bodyPr wrap="square">
            <a:spAutoFit/>
          </a:bodyPr>
          <a:lstStyle/>
          <a:p>
            <a:r>
              <a:rPr lang="en-US" sz="900" dirty="0">
                <a:solidFill>
                  <a:srgbClr val="4A4A4A"/>
                </a:solidFill>
                <a:latin typeface="Graphik Arabic Semibold" pitchFamily="2" charset="-78"/>
                <a:ea typeface="Calibri" panose="020F0502020204030204" pitchFamily="34" charset="0"/>
                <a:cs typeface="Graphik Arabic Semibold" pitchFamily="2" charset="-78"/>
              </a:rPr>
              <a:t>Ensure children in Bahrain receive high-quality early childhood education.</a:t>
            </a:r>
          </a:p>
        </p:txBody>
      </p:sp>
      <p:pic>
        <p:nvPicPr>
          <p:cNvPr id="62" name="Picture 61">
            <a:extLst>
              <a:ext uri="{FF2B5EF4-FFF2-40B4-BE49-F238E27FC236}">
                <a16:creationId xmlns:a16="http://schemas.microsoft.com/office/drawing/2014/main" id="{422F0977-4E06-1836-53F6-092CC9070C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41645" y="4076688"/>
            <a:ext cx="409503" cy="409503"/>
          </a:xfrm>
          <a:prstGeom prst="rect">
            <a:avLst/>
          </a:prstGeom>
        </p:spPr>
      </p:pic>
      <p:sp>
        <p:nvSpPr>
          <p:cNvPr id="63" name="TextBox 62">
            <a:extLst>
              <a:ext uri="{FF2B5EF4-FFF2-40B4-BE49-F238E27FC236}">
                <a16:creationId xmlns:a16="http://schemas.microsoft.com/office/drawing/2014/main" id="{03515626-2A3E-925A-46C2-29C5D944D12D}"/>
              </a:ext>
            </a:extLst>
          </p:cNvPr>
          <p:cNvSpPr txBox="1"/>
          <p:nvPr/>
        </p:nvSpPr>
        <p:spPr>
          <a:xfrm>
            <a:off x="4203844" y="4062188"/>
            <a:ext cx="2265657" cy="507831"/>
          </a:xfrm>
          <a:prstGeom prst="rect">
            <a:avLst/>
          </a:prstGeom>
          <a:noFill/>
        </p:spPr>
        <p:txBody>
          <a:bodyPr wrap="square">
            <a:spAutoFit/>
          </a:bodyPr>
          <a:lstStyle/>
          <a:p>
            <a:r>
              <a:rPr lang="en-US" sz="900" dirty="0">
                <a:solidFill>
                  <a:srgbClr val="4A4A4A"/>
                </a:solidFill>
                <a:latin typeface="Graphik Arabic Semibold" pitchFamily="2" charset="-78"/>
                <a:ea typeface="Calibri" panose="020F0502020204030204" pitchFamily="34" charset="0"/>
                <a:cs typeface="Graphik Arabic Semibold" pitchFamily="2" charset="-78"/>
              </a:rPr>
              <a:t>Help improve kindergartens’ practices and support the sector in Bahrain.</a:t>
            </a:r>
          </a:p>
        </p:txBody>
      </p:sp>
      <p:pic>
        <p:nvPicPr>
          <p:cNvPr id="65" name="Picture 64" descr="A green line drawing of a person in a target&#10;&#10;Description automatically generated">
            <a:extLst>
              <a:ext uri="{FF2B5EF4-FFF2-40B4-BE49-F238E27FC236}">
                <a16:creationId xmlns:a16="http://schemas.microsoft.com/office/drawing/2014/main" id="{3C2CC153-6CBA-2A9B-2E6F-8305068DFE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53698" y="4643151"/>
            <a:ext cx="383402" cy="383402"/>
          </a:xfrm>
          <a:prstGeom prst="rect">
            <a:avLst/>
          </a:prstGeom>
        </p:spPr>
      </p:pic>
      <p:sp>
        <p:nvSpPr>
          <p:cNvPr id="68" name="TextBox 67">
            <a:extLst>
              <a:ext uri="{FF2B5EF4-FFF2-40B4-BE49-F238E27FC236}">
                <a16:creationId xmlns:a16="http://schemas.microsoft.com/office/drawing/2014/main" id="{25433123-631D-6007-3DA9-5707612153B0}"/>
              </a:ext>
            </a:extLst>
          </p:cNvPr>
          <p:cNvSpPr txBox="1"/>
          <p:nvPr/>
        </p:nvSpPr>
        <p:spPr>
          <a:xfrm>
            <a:off x="4203843" y="4674278"/>
            <a:ext cx="2265657" cy="369332"/>
          </a:xfrm>
          <a:prstGeom prst="rect">
            <a:avLst/>
          </a:prstGeom>
          <a:noFill/>
        </p:spPr>
        <p:txBody>
          <a:bodyPr wrap="square">
            <a:spAutoFit/>
          </a:bodyPr>
          <a:lstStyle/>
          <a:p>
            <a:r>
              <a:rPr lang="en-US" sz="900" dirty="0">
                <a:solidFill>
                  <a:srgbClr val="4A4A4A"/>
                </a:solidFill>
                <a:latin typeface="Graphik Arabic Semibold" pitchFamily="2" charset="-78"/>
                <a:ea typeface="Calibri" panose="020F0502020204030204" pitchFamily="34" charset="0"/>
                <a:cs typeface="Graphik Arabic Semibold" pitchFamily="2" charset="-78"/>
              </a:rPr>
              <a:t>Highlight the importance of early childhood education.</a:t>
            </a:r>
          </a:p>
        </p:txBody>
      </p:sp>
      <p:sp>
        <p:nvSpPr>
          <p:cNvPr id="69" name="Content Placeholder 1">
            <a:extLst>
              <a:ext uri="{FF2B5EF4-FFF2-40B4-BE49-F238E27FC236}">
                <a16:creationId xmlns:a16="http://schemas.microsoft.com/office/drawing/2014/main" id="{6E10E8C4-F78B-DC6B-A4BD-AEF795274FB2}"/>
              </a:ext>
            </a:extLst>
          </p:cNvPr>
          <p:cNvSpPr txBox="1">
            <a:spLocks/>
          </p:cNvSpPr>
          <p:nvPr/>
        </p:nvSpPr>
        <p:spPr>
          <a:xfrm>
            <a:off x="3695018" y="5227983"/>
            <a:ext cx="2916672" cy="279176"/>
          </a:xfrm>
          <a:prstGeom prst="rect">
            <a:avLst/>
          </a:prstGeom>
        </p:spPr>
        <p:txBody>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defTabSz="533400" rtl="0">
              <a:lnSpc>
                <a:spcPct val="100000"/>
              </a:lnSpc>
              <a:spcBef>
                <a:spcPts val="0"/>
              </a:spcBef>
              <a:buNone/>
            </a:pPr>
            <a:r>
              <a:rPr lang="en-US" sz="1050" dirty="0">
                <a:solidFill>
                  <a:srgbClr val="244D7D"/>
                </a:solidFill>
                <a:latin typeface="Graphik Arabic Semibold" pitchFamily="2" charset="-78"/>
                <a:ea typeface="Calibri" panose="020F0502020204030204" pitchFamily="34" charset="0"/>
                <a:cs typeface="Graphik Arabic Semibold" pitchFamily="2" charset="-78"/>
              </a:rPr>
              <a:t>What aspects will be focused on during the visit?</a:t>
            </a:r>
            <a:endParaRPr lang="ar-BH" sz="1050" dirty="0">
              <a:solidFill>
                <a:srgbClr val="244D7D"/>
              </a:solidFill>
              <a:latin typeface="Graphik Arabic Semibold" pitchFamily="2" charset="-78"/>
              <a:ea typeface="Calibri" panose="020F0502020204030204" pitchFamily="34" charset="0"/>
              <a:cs typeface="Graphik Arabic Semibold" pitchFamily="2" charset="-78"/>
            </a:endParaRPr>
          </a:p>
        </p:txBody>
      </p:sp>
      <p:pic>
        <p:nvPicPr>
          <p:cNvPr id="70" name="Picture 69" descr="A green circle with black background&#10;&#10;Description automatically generated">
            <a:extLst>
              <a:ext uri="{FF2B5EF4-FFF2-40B4-BE49-F238E27FC236}">
                <a16:creationId xmlns:a16="http://schemas.microsoft.com/office/drawing/2014/main" id="{EF5131C4-9DD5-7EF3-BB9B-6F6045B228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9258" y="5279278"/>
            <a:ext cx="96090" cy="96090"/>
          </a:xfrm>
          <a:prstGeom prst="rect">
            <a:avLst/>
          </a:prstGeom>
        </p:spPr>
      </p:pic>
      <p:pic>
        <p:nvPicPr>
          <p:cNvPr id="81" name="Picture 80">
            <a:extLst>
              <a:ext uri="{FF2B5EF4-FFF2-40B4-BE49-F238E27FC236}">
                <a16:creationId xmlns:a16="http://schemas.microsoft.com/office/drawing/2014/main" id="{CFEB7E71-B901-945D-ED78-1DDCCA7E0B2B}"/>
              </a:ext>
            </a:extLst>
          </p:cNvPr>
          <p:cNvPicPr>
            <a:picLocks noChangeAspect="1"/>
          </p:cNvPicPr>
          <p:nvPr/>
        </p:nvPicPr>
        <p:blipFill>
          <a:blip r:embed="rId9"/>
          <a:srcRect l="35380" t="12456" r="26191" b="6118"/>
          <a:stretch/>
        </p:blipFill>
        <p:spPr>
          <a:xfrm flipH="1">
            <a:off x="5838078" y="5696548"/>
            <a:ext cx="698691" cy="964240"/>
          </a:xfrm>
          <a:prstGeom prst="rect">
            <a:avLst/>
          </a:prstGeom>
          <a:ln>
            <a:solidFill>
              <a:srgbClr val="397B26"/>
            </a:solidFill>
          </a:ln>
        </p:spPr>
      </p:pic>
      <p:sp>
        <p:nvSpPr>
          <p:cNvPr id="82" name="Content Placeholder 1">
            <a:extLst>
              <a:ext uri="{FF2B5EF4-FFF2-40B4-BE49-F238E27FC236}">
                <a16:creationId xmlns:a16="http://schemas.microsoft.com/office/drawing/2014/main" id="{D09F6C0E-DA0E-16A2-E556-445D08BA3539}"/>
              </a:ext>
            </a:extLst>
          </p:cNvPr>
          <p:cNvSpPr txBox="1">
            <a:spLocks/>
          </p:cNvSpPr>
          <p:nvPr/>
        </p:nvSpPr>
        <p:spPr>
          <a:xfrm>
            <a:off x="3527375" y="5532622"/>
            <a:ext cx="2382543" cy="1117737"/>
          </a:xfrm>
          <a:prstGeom prst="rect">
            <a:avLst/>
          </a:prstGeom>
        </p:spPr>
        <p:txBody>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lnSpc>
                <a:spcPct val="150000"/>
              </a:lnSpc>
              <a:spcBef>
                <a:spcPts val="0"/>
              </a:spcBef>
              <a:buNone/>
            </a:pPr>
            <a:r>
              <a:rPr lang="en-GB" sz="900" dirty="0">
                <a:solidFill>
                  <a:srgbClr val="4A4A4A"/>
                </a:solidFill>
                <a:latin typeface="Graphik Arabic Semibold" pitchFamily="2" charset="-78"/>
                <a:ea typeface="Calibri" panose="020F0502020204030204" pitchFamily="34" charset="0"/>
                <a:cs typeface="Graphik Arabic Semibold" pitchFamily="2" charset="-78"/>
              </a:rPr>
              <a:t>- Children grow and develop through PLAY</a:t>
            </a:r>
          </a:p>
          <a:p>
            <a:pPr marL="0" indent="0" algn="l" rtl="0">
              <a:lnSpc>
                <a:spcPct val="150000"/>
              </a:lnSpc>
              <a:spcBef>
                <a:spcPts val="0"/>
              </a:spcBef>
              <a:buNone/>
            </a:pPr>
            <a:r>
              <a:rPr lang="en-US" sz="900" dirty="0">
                <a:solidFill>
                  <a:srgbClr val="4A4A4A"/>
                </a:solidFill>
                <a:latin typeface="Graphik Arabic Semibold" pitchFamily="2" charset="-78"/>
                <a:ea typeface="Calibri" panose="020F0502020204030204" pitchFamily="34" charset="0"/>
                <a:cs typeface="Graphik Arabic Semibold" pitchFamily="2" charset="-78"/>
              </a:rPr>
              <a:t>- The child is at the center of learning and care</a:t>
            </a:r>
          </a:p>
          <a:p>
            <a:pPr marL="0" indent="0" algn="l" rtl="0">
              <a:lnSpc>
                <a:spcPct val="150000"/>
              </a:lnSpc>
              <a:spcBef>
                <a:spcPts val="0"/>
              </a:spcBef>
              <a:buNone/>
            </a:pPr>
            <a:r>
              <a:rPr lang="en-US" sz="900" dirty="0">
                <a:solidFill>
                  <a:srgbClr val="4A4A4A"/>
                </a:solidFill>
                <a:latin typeface="Graphik Arabic Semibold" pitchFamily="2" charset="-78"/>
                <a:ea typeface="Calibri" panose="020F0502020204030204" pitchFamily="34" charset="0"/>
                <a:cs typeface="Graphik Arabic Semibold" pitchFamily="2" charset="-78"/>
              </a:rPr>
              <a:t>- Family and the community engagement in learning experiences.</a:t>
            </a:r>
          </a:p>
        </p:txBody>
      </p:sp>
      <p:pic>
        <p:nvPicPr>
          <p:cNvPr id="2" name="Picture 1" descr="A green rectangular object with a black line&#10;&#10;Description automatically generated">
            <a:extLst>
              <a:ext uri="{FF2B5EF4-FFF2-40B4-BE49-F238E27FC236}">
                <a16:creationId xmlns:a16="http://schemas.microsoft.com/office/drawing/2014/main" id="{36AFDACE-8413-9F35-6462-605AF739BB8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58843" y="400083"/>
            <a:ext cx="112196" cy="112758"/>
          </a:xfrm>
          <a:prstGeom prst="rect">
            <a:avLst/>
          </a:prstGeom>
        </p:spPr>
      </p:pic>
      <p:sp>
        <p:nvSpPr>
          <p:cNvPr id="7" name="Content Placeholder 1">
            <a:extLst>
              <a:ext uri="{FF2B5EF4-FFF2-40B4-BE49-F238E27FC236}">
                <a16:creationId xmlns:a16="http://schemas.microsoft.com/office/drawing/2014/main" id="{6FCC009F-35BB-4144-BB24-302DE5118E4D}"/>
              </a:ext>
            </a:extLst>
          </p:cNvPr>
          <p:cNvSpPr txBox="1">
            <a:spLocks/>
          </p:cNvSpPr>
          <p:nvPr/>
        </p:nvSpPr>
        <p:spPr>
          <a:xfrm>
            <a:off x="3398376" y="546971"/>
            <a:ext cx="3239768" cy="1422233"/>
          </a:xfrm>
          <a:prstGeom prst="rect">
            <a:avLst/>
          </a:prstGeom>
        </p:spPr>
        <p:txBody>
          <a:bodyPr/>
          <a:lstStyle>
            <a:defPPr>
              <a:defRPr lang="en-US"/>
            </a:defPPr>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rtl="0">
              <a:lnSpc>
                <a:spcPct val="100000"/>
              </a:lnSpc>
              <a:buNone/>
            </a:pPr>
            <a:r>
              <a:rPr lang="en-US" sz="900" dirty="0">
                <a:solidFill>
                  <a:srgbClr val="4A4A4A"/>
                </a:solidFill>
                <a:latin typeface="Graphik Arabic Semibold" pitchFamily="2" charset="-78"/>
                <a:ea typeface="Calibri" panose="020F0502020204030204" pitchFamily="34" charset="0"/>
                <a:cs typeface="Graphik Arabic Semibold" pitchFamily="2" charset="-78"/>
              </a:rPr>
              <a:t>A government </a:t>
            </a:r>
            <a:r>
              <a:rPr lang="en-GB" sz="900" dirty="0">
                <a:solidFill>
                  <a:srgbClr val="4A4A4A"/>
                </a:solidFill>
                <a:latin typeface="Graphik Arabic Semibold" pitchFamily="2" charset="-78"/>
                <a:ea typeface="Calibri" panose="020F0502020204030204" pitchFamily="34" charset="0"/>
                <a:cs typeface="Graphik Arabic Semibold" pitchFamily="2" charset="-78"/>
              </a:rPr>
              <a:t>organisation</a:t>
            </a:r>
            <a:r>
              <a:rPr lang="en-US" sz="900" dirty="0">
                <a:solidFill>
                  <a:srgbClr val="4A4A4A"/>
                </a:solidFill>
                <a:latin typeface="Graphik Arabic Semibold" pitchFamily="2" charset="-78"/>
                <a:ea typeface="Calibri" panose="020F0502020204030204" pitchFamily="34" charset="0"/>
                <a:cs typeface="Graphik Arabic Semibold" pitchFamily="2" charset="-78"/>
              </a:rPr>
              <a:t>. Our aim is to improve the quality of education in Bahrain. The Authority has three main tasks: </a:t>
            </a:r>
          </a:p>
          <a:p>
            <a:pPr algn="just" rtl="0">
              <a:lnSpc>
                <a:spcPts val="1100"/>
              </a:lnSpc>
              <a:spcBef>
                <a:spcPts val="400"/>
              </a:spcBef>
            </a:pPr>
            <a:r>
              <a:rPr lang="en-US" sz="900" dirty="0">
                <a:solidFill>
                  <a:srgbClr val="4A4A4A"/>
                </a:solidFill>
                <a:latin typeface="Graphik Arabic Semibold" pitchFamily="2" charset="-78"/>
                <a:ea typeface="Calibri" panose="020F0502020204030204" pitchFamily="34" charset="0"/>
                <a:cs typeface="Graphik Arabic Semibold" pitchFamily="2" charset="-78"/>
              </a:rPr>
              <a:t>Review the performance of educational and training institutions</a:t>
            </a:r>
          </a:p>
          <a:p>
            <a:pPr algn="just" rtl="0">
              <a:lnSpc>
                <a:spcPts val="1100"/>
              </a:lnSpc>
              <a:spcBef>
                <a:spcPts val="400"/>
              </a:spcBef>
            </a:pPr>
            <a:r>
              <a:rPr lang="en-US" sz="900" dirty="0">
                <a:solidFill>
                  <a:srgbClr val="4A4A4A"/>
                </a:solidFill>
                <a:latin typeface="Graphik Arabic Semibold" pitchFamily="2" charset="-78"/>
                <a:ea typeface="Calibri" panose="020F0502020204030204" pitchFamily="34" charset="0"/>
                <a:cs typeface="Graphik Arabic Semibold" pitchFamily="2" charset="-78"/>
              </a:rPr>
              <a:t>Manage the National Qualifications Framework (NQF)</a:t>
            </a:r>
          </a:p>
          <a:p>
            <a:pPr algn="just" rtl="0">
              <a:lnSpc>
                <a:spcPts val="1100"/>
              </a:lnSpc>
              <a:spcBef>
                <a:spcPts val="400"/>
              </a:spcBef>
            </a:pPr>
            <a:r>
              <a:rPr lang="en-US" sz="900" dirty="0">
                <a:solidFill>
                  <a:srgbClr val="4A4A4A"/>
                </a:solidFill>
                <a:latin typeface="Graphik Arabic Semibold" pitchFamily="2" charset="-78"/>
                <a:ea typeface="Calibri" panose="020F0502020204030204" pitchFamily="34" charset="0"/>
                <a:cs typeface="Graphik Arabic Semibold" pitchFamily="2" charset="-78"/>
              </a:rPr>
              <a:t>Conduct National Examinations</a:t>
            </a:r>
          </a:p>
        </p:txBody>
      </p:sp>
      <p:sp>
        <p:nvSpPr>
          <p:cNvPr id="8" name="Content Placeholder 1">
            <a:extLst>
              <a:ext uri="{FF2B5EF4-FFF2-40B4-BE49-F238E27FC236}">
                <a16:creationId xmlns:a16="http://schemas.microsoft.com/office/drawing/2014/main" id="{6FCC009F-35BB-4144-BB24-302DE5118E4D}"/>
              </a:ext>
            </a:extLst>
          </p:cNvPr>
          <p:cNvSpPr txBox="1">
            <a:spLocks/>
          </p:cNvSpPr>
          <p:nvPr/>
        </p:nvSpPr>
        <p:spPr>
          <a:xfrm>
            <a:off x="3671039" y="364461"/>
            <a:ext cx="1224089" cy="296760"/>
          </a:xfrm>
          <a:prstGeom prst="rect">
            <a:avLst/>
          </a:prstGeom>
        </p:spPr>
        <p:txBody>
          <a:bodyPr/>
          <a:lstStyle>
            <a:defPPr>
              <a:defRPr lang="en-US"/>
            </a:defPPr>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defTabSz="914400" rtl="0">
              <a:spcBef>
                <a:spcPts val="1000"/>
              </a:spcBef>
              <a:buNone/>
            </a:pPr>
            <a:r>
              <a:rPr lang="en-US" sz="1100" dirty="0">
                <a:solidFill>
                  <a:srgbClr val="244D7D"/>
                </a:solidFill>
                <a:latin typeface="Graphik Arabic Semibold" pitchFamily="2" charset="-78"/>
                <a:ea typeface="Calibri" panose="020F0502020204030204" pitchFamily="34" charset="0"/>
                <a:cs typeface="Graphik Arabic Semibold" pitchFamily="2" charset="-78"/>
              </a:rPr>
              <a:t>Who  are we?</a:t>
            </a:r>
          </a:p>
        </p:txBody>
      </p:sp>
      <p:sp>
        <p:nvSpPr>
          <p:cNvPr id="13" name="Content Placeholder 1">
            <a:extLst>
              <a:ext uri="{FF2B5EF4-FFF2-40B4-BE49-F238E27FC236}">
                <a16:creationId xmlns:a16="http://schemas.microsoft.com/office/drawing/2014/main" id="{C45F400D-81F6-B753-7AC6-A194ACA200DE}"/>
              </a:ext>
            </a:extLst>
          </p:cNvPr>
          <p:cNvSpPr txBox="1">
            <a:spLocks/>
          </p:cNvSpPr>
          <p:nvPr/>
        </p:nvSpPr>
        <p:spPr>
          <a:xfrm>
            <a:off x="3557092" y="2348728"/>
            <a:ext cx="3035155" cy="858257"/>
          </a:xfrm>
          <a:prstGeom prst="rect">
            <a:avLst/>
          </a:prstGeom>
        </p:spPr>
        <p:txBody>
          <a:bodyPr/>
          <a:lstStyle>
            <a:defPPr>
              <a:defRPr lang="en-US"/>
            </a:defPPr>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rtl="0">
              <a:lnSpc>
                <a:spcPct val="100000"/>
              </a:lnSpc>
              <a:buNone/>
            </a:pPr>
            <a:r>
              <a:rPr lang="en-US" sz="900" dirty="0">
                <a:solidFill>
                  <a:srgbClr val="4A4A4A"/>
                </a:solidFill>
                <a:latin typeface="Graphik Arabic Semibold" pitchFamily="2" charset="-78"/>
                <a:ea typeface="Calibri" panose="020F0502020204030204" pitchFamily="34" charset="0"/>
                <a:cs typeface="Graphik Arabic Semibold" pitchFamily="2" charset="-78"/>
              </a:rPr>
              <a:t>It is an evaluation process for the quality of educational experiences provided for children by the kindergarten. The focus is on the child’s holistic development in early childhood, aiming to support KGs in improving their performance.</a:t>
            </a:r>
          </a:p>
        </p:txBody>
      </p:sp>
      <p:sp>
        <p:nvSpPr>
          <p:cNvPr id="14" name="TextBox 12">
            <a:extLst>
              <a:ext uri="{FF2B5EF4-FFF2-40B4-BE49-F238E27FC236}">
                <a16:creationId xmlns:a16="http://schemas.microsoft.com/office/drawing/2014/main" id="{1B0A0721-A9A7-9BA4-205A-F7D6AD06FAC5}"/>
              </a:ext>
            </a:extLst>
          </p:cNvPr>
          <p:cNvSpPr txBox="1"/>
          <p:nvPr/>
        </p:nvSpPr>
        <p:spPr>
          <a:xfrm>
            <a:off x="3512483" y="2001563"/>
            <a:ext cx="2827887" cy="40011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just" defTabSz="914400" rtl="0">
              <a:spcBef>
                <a:spcPts val="1000"/>
              </a:spcBef>
              <a:buNone/>
            </a:pPr>
            <a:r>
              <a:rPr lang="en-US" sz="1000" b="1" dirty="0">
                <a:solidFill>
                  <a:srgbClr val="244D7D"/>
                </a:solidFill>
                <a:latin typeface="Graphik Arabic Semibold" pitchFamily="2" charset="-78"/>
                <a:ea typeface="Calibri" panose="020F0502020204030204" pitchFamily="34" charset="0"/>
                <a:cs typeface="Graphik Arabic Semibold" pitchFamily="2" charset="-78"/>
              </a:rPr>
              <a:t>What is the Kindergartens review process? How does it help the KG improve?</a:t>
            </a:r>
          </a:p>
        </p:txBody>
      </p:sp>
      <p:grpSp>
        <p:nvGrpSpPr>
          <p:cNvPr id="17" name="Group 16">
            <a:extLst>
              <a:ext uri="{FF2B5EF4-FFF2-40B4-BE49-F238E27FC236}">
                <a16:creationId xmlns:a16="http://schemas.microsoft.com/office/drawing/2014/main" id="{B22C8F8C-20AD-6DC7-9B46-56791780B9E3}"/>
              </a:ext>
            </a:extLst>
          </p:cNvPr>
          <p:cNvGrpSpPr/>
          <p:nvPr/>
        </p:nvGrpSpPr>
        <p:grpSpPr>
          <a:xfrm>
            <a:off x="7035119" y="4035277"/>
            <a:ext cx="2847375" cy="2695402"/>
            <a:chOff x="315332" y="3784965"/>
            <a:chExt cx="2847375" cy="2695402"/>
          </a:xfrm>
        </p:grpSpPr>
        <p:sp>
          <p:nvSpPr>
            <p:cNvPr id="18" name="Content Placeholder 1">
              <a:extLst>
                <a:ext uri="{FF2B5EF4-FFF2-40B4-BE49-F238E27FC236}">
                  <a16:creationId xmlns:a16="http://schemas.microsoft.com/office/drawing/2014/main" id="{9DAA11ED-F747-5255-3621-31CF0CF6AFB5}"/>
                </a:ext>
              </a:extLst>
            </p:cNvPr>
            <p:cNvSpPr txBox="1">
              <a:spLocks/>
            </p:cNvSpPr>
            <p:nvPr/>
          </p:nvSpPr>
          <p:spPr>
            <a:xfrm>
              <a:off x="350771" y="3784965"/>
              <a:ext cx="2653939" cy="660792"/>
            </a:xfrm>
            <a:prstGeom prst="rect">
              <a:avLst/>
            </a:prstGeom>
          </p:spPr>
          <p:txBody>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rtl="0">
                <a:lnSpc>
                  <a:spcPct val="100000"/>
                </a:lnSpc>
                <a:spcBef>
                  <a:spcPts val="0"/>
                </a:spcBef>
                <a:buNone/>
              </a:pPr>
              <a:r>
                <a:rPr lang="en-US" sz="1000" b="1" dirty="0">
                  <a:solidFill>
                    <a:srgbClr val="244D7D"/>
                  </a:solidFill>
                  <a:latin typeface="Graphik Arabic Semibold" pitchFamily="2" charset="-78"/>
                  <a:ea typeface="Calibri" panose="020F0502020204030204" pitchFamily="34" charset="0"/>
                  <a:cs typeface="Graphik Arabic Semibold" pitchFamily="2" charset="-78"/>
                </a:rPr>
                <a:t>What does the review team do during reviews?​</a:t>
              </a:r>
            </a:p>
            <a:p>
              <a:pPr marL="0" indent="0" algn="just" rtl="0">
                <a:lnSpc>
                  <a:spcPct val="100000"/>
                </a:lnSpc>
                <a:spcBef>
                  <a:spcPts val="0"/>
                </a:spcBef>
                <a:buNone/>
              </a:pPr>
              <a:endParaRPr lang="en-US" sz="500" dirty="0">
                <a:solidFill>
                  <a:srgbClr val="4A4A4A"/>
                </a:solidFill>
                <a:latin typeface="Graphik Arabic Semibold" pitchFamily="2" charset="-78"/>
                <a:ea typeface="Calibri" panose="020F0502020204030204" pitchFamily="34" charset="0"/>
                <a:cs typeface="Graphik Arabic Semibold" pitchFamily="2" charset="-78"/>
              </a:endParaRPr>
            </a:p>
            <a:p>
              <a:pPr marL="0" indent="0" algn="just" rtl="0">
                <a:lnSpc>
                  <a:spcPct val="100000"/>
                </a:lnSpc>
                <a:spcBef>
                  <a:spcPts val="0"/>
                </a:spcBef>
                <a:buNone/>
              </a:pPr>
              <a:r>
                <a:rPr lang="en-US" sz="1000" dirty="0">
                  <a:solidFill>
                    <a:srgbClr val="4A4A4A"/>
                  </a:solidFill>
                  <a:latin typeface="Graphik Arabic Semibold" pitchFamily="2" charset="-78"/>
                  <a:ea typeface="Calibri" panose="020F0502020204030204" pitchFamily="34" charset="0"/>
                  <a:cs typeface="Graphik Arabic Semibold" pitchFamily="2" charset="-78"/>
                </a:rPr>
                <a:t>The review visit usually lasts for 2 days, during which the reviewers will:​</a:t>
              </a:r>
              <a:endParaRPr lang="ar-BH" sz="1000" dirty="0">
                <a:solidFill>
                  <a:srgbClr val="4A4A4A"/>
                </a:solidFill>
                <a:latin typeface="Graphik Arabic Semibold" pitchFamily="2" charset="-78"/>
                <a:ea typeface="Calibri" panose="020F0502020204030204" pitchFamily="34" charset="0"/>
                <a:cs typeface="Graphik Arabic Semibold" pitchFamily="2" charset="-78"/>
              </a:endParaRPr>
            </a:p>
          </p:txBody>
        </p:sp>
        <p:grpSp>
          <p:nvGrpSpPr>
            <p:cNvPr id="19" name="Group 18">
              <a:extLst>
                <a:ext uri="{FF2B5EF4-FFF2-40B4-BE49-F238E27FC236}">
                  <a16:creationId xmlns:a16="http://schemas.microsoft.com/office/drawing/2014/main" id="{0F442A8B-193A-B7ED-F9D2-9CEB4C437708}"/>
                </a:ext>
              </a:extLst>
            </p:cNvPr>
            <p:cNvGrpSpPr/>
            <p:nvPr/>
          </p:nvGrpSpPr>
          <p:grpSpPr>
            <a:xfrm>
              <a:off x="315332" y="4532134"/>
              <a:ext cx="2847375" cy="1948233"/>
              <a:chOff x="145010" y="4625207"/>
              <a:chExt cx="2668532" cy="1826756"/>
            </a:xfrm>
          </p:grpSpPr>
          <p:sp>
            <p:nvSpPr>
              <p:cNvPr id="20" name="TextBox 19">
                <a:extLst>
                  <a:ext uri="{FF2B5EF4-FFF2-40B4-BE49-F238E27FC236}">
                    <a16:creationId xmlns:a16="http://schemas.microsoft.com/office/drawing/2014/main" id="{442A86DE-A2D9-37C9-2292-120119F46090}"/>
                  </a:ext>
                </a:extLst>
              </p:cNvPr>
              <p:cNvSpPr txBox="1"/>
              <p:nvPr/>
            </p:nvSpPr>
            <p:spPr>
              <a:xfrm>
                <a:off x="145010" y="5166720"/>
                <a:ext cx="1015735" cy="375162"/>
              </a:xfrm>
              <a:prstGeom prst="rect">
                <a:avLst/>
              </a:prstGeom>
              <a:noFill/>
            </p:spPr>
            <p:txBody>
              <a:bodyPr wrap="square" rtlCol="0">
                <a:spAutoFit/>
              </a:bodyPr>
              <a:lstStyle/>
              <a:p>
                <a:pPr algn="ctr"/>
                <a:r>
                  <a:rPr lang="en-GB" sz="1000" b="1" dirty="0">
                    <a:solidFill>
                      <a:srgbClr val="4A4A4A"/>
                    </a:solidFill>
                    <a:latin typeface="Graphik Arabic Semibold" pitchFamily="2" charset="-78"/>
                    <a:ea typeface="Calibri" panose="020F0502020204030204" pitchFamily="34" charset="0"/>
                    <a:cs typeface="Graphik Arabic Semibold" pitchFamily="2" charset="-78"/>
                  </a:rPr>
                  <a:t>Communicate with children</a:t>
                </a:r>
                <a:endParaRPr lang="en-US" sz="1000" b="1" dirty="0">
                  <a:solidFill>
                    <a:srgbClr val="4A4A4A"/>
                  </a:solidFill>
                  <a:latin typeface="Graphik Arabic Semibold" pitchFamily="2" charset="-78"/>
                  <a:ea typeface="Calibri" panose="020F0502020204030204" pitchFamily="34" charset="0"/>
                  <a:cs typeface="Graphik Arabic Semibold" pitchFamily="2" charset="-78"/>
                </a:endParaRPr>
              </a:p>
            </p:txBody>
          </p:sp>
          <p:sp>
            <p:nvSpPr>
              <p:cNvPr id="21" name="TextBox 20">
                <a:extLst>
                  <a:ext uri="{FF2B5EF4-FFF2-40B4-BE49-F238E27FC236}">
                    <a16:creationId xmlns:a16="http://schemas.microsoft.com/office/drawing/2014/main" id="{703CC68C-7FF9-584C-6B24-0421F56A9CF5}"/>
                  </a:ext>
                </a:extLst>
              </p:cNvPr>
              <p:cNvSpPr txBox="1"/>
              <p:nvPr/>
            </p:nvSpPr>
            <p:spPr>
              <a:xfrm>
                <a:off x="1838217" y="5136110"/>
                <a:ext cx="975325" cy="519455"/>
              </a:xfrm>
              <a:prstGeom prst="rect">
                <a:avLst/>
              </a:prstGeom>
              <a:noFill/>
            </p:spPr>
            <p:txBody>
              <a:bodyPr wrap="square" rtlCol="0">
                <a:spAutoFit/>
              </a:bodyPr>
              <a:lstStyle>
                <a:defPPr>
                  <a:defRPr lang="en-US"/>
                </a:defPPr>
                <a:lvl1pPr algn="ctr">
                  <a:defRPr sz="1000" b="1">
                    <a:solidFill>
                      <a:srgbClr val="4A4A4A"/>
                    </a:solidFill>
                    <a:latin typeface="Graphik Arabic Regular" pitchFamily="2" charset="-78"/>
                    <a:ea typeface="Calibri" panose="020F0502020204030204" pitchFamily="34" charset="0"/>
                    <a:cs typeface="Graphik Arabic Regular" pitchFamily="2" charset="-78"/>
                  </a:defRPr>
                </a:lvl1pPr>
              </a:lstStyle>
              <a:p>
                <a:r>
                  <a:rPr lang="en-GB" dirty="0">
                    <a:latin typeface="Graphik Arabic Semibold" pitchFamily="2" charset="-78"/>
                    <a:cs typeface="Graphik Arabic Semibold" pitchFamily="2" charset="-78"/>
                  </a:rPr>
                  <a:t>Observe learning experiences </a:t>
                </a:r>
                <a:endParaRPr lang="en-US" dirty="0">
                  <a:latin typeface="Graphik Arabic Semibold" pitchFamily="2" charset="-78"/>
                  <a:cs typeface="Graphik Arabic Semibold" pitchFamily="2" charset="-78"/>
                </a:endParaRPr>
              </a:p>
            </p:txBody>
          </p:sp>
          <p:sp>
            <p:nvSpPr>
              <p:cNvPr id="22" name="TextBox 21">
                <a:extLst>
                  <a:ext uri="{FF2B5EF4-FFF2-40B4-BE49-F238E27FC236}">
                    <a16:creationId xmlns:a16="http://schemas.microsoft.com/office/drawing/2014/main" id="{8BD39FAE-AF26-3788-6102-D40ECB0A07BD}"/>
                  </a:ext>
                </a:extLst>
              </p:cNvPr>
              <p:cNvSpPr txBox="1"/>
              <p:nvPr/>
            </p:nvSpPr>
            <p:spPr>
              <a:xfrm>
                <a:off x="1562893" y="6056326"/>
                <a:ext cx="792153" cy="389591"/>
              </a:xfrm>
              <a:prstGeom prst="rect">
                <a:avLst/>
              </a:prstGeom>
              <a:noFill/>
            </p:spPr>
            <p:txBody>
              <a:bodyPr wrap="square" rtlCol="0">
                <a:spAutoFit/>
              </a:bodyPr>
              <a:lstStyle/>
              <a:p>
                <a:pPr algn="ctr"/>
                <a:r>
                  <a:rPr lang="en-GB" sz="1000" b="1" dirty="0">
                    <a:solidFill>
                      <a:srgbClr val="4A4A4A"/>
                    </a:solidFill>
                    <a:latin typeface="Graphik Arabic Semibold" pitchFamily="2" charset="-78"/>
                    <a:ea typeface="Calibri" panose="020F0502020204030204" pitchFamily="34" charset="0"/>
                    <a:cs typeface="Graphik Arabic Semibold" pitchFamily="2" charset="-78"/>
                  </a:rPr>
                  <a:t>Attend Activities ​</a:t>
                </a:r>
                <a:endParaRPr lang="en-US" sz="1000" b="1" dirty="0">
                  <a:solidFill>
                    <a:srgbClr val="4A4A4A"/>
                  </a:solidFill>
                  <a:latin typeface="Graphik Arabic Semibold" pitchFamily="2" charset="-78"/>
                  <a:ea typeface="Calibri" panose="020F0502020204030204" pitchFamily="34" charset="0"/>
                  <a:cs typeface="Graphik Arabic Semibold" pitchFamily="2" charset="-78"/>
                </a:endParaRPr>
              </a:p>
            </p:txBody>
          </p:sp>
          <p:pic>
            <p:nvPicPr>
              <p:cNvPr id="23" name="Graphic 22" descr="Rating outline">
                <a:extLst>
                  <a:ext uri="{FF2B5EF4-FFF2-40B4-BE49-F238E27FC236}">
                    <a16:creationId xmlns:a16="http://schemas.microsoft.com/office/drawing/2014/main" id="{33970FB5-D374-E1FB-0DB8-02AC47E6084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742434" y="5649598"/>
                <a:ext cx="457200" cy="457200"/>
              </a:xfrm>
              <a:prstGeom prst="rect">
                <a:avLst/>
              </a:prstGeom>
            </p:spPr>
          </p:pic>
          <p:pic>
            <p:nvPicPr>
              <p:cNvPr id="24" name="Graphic 23" descr="Document outline">
                <a:extLst>
                  <a:ext uri="{FF2B5EF4-FFF2-40B4-BE49-F238E27FC236}">
                    <a16:creationId xmlns:a16="http://schemas.microsoft.com/office/drawing/2014/main" id="{CDAF39B3-170B-BCB4-4F48-91995659D77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35900" y="5658757"/>
                <a:ext cx="365760" cy="365760"/>
              </a:xfrm>
              <a:prstGeom prst="rect">
                <a:avLst/>
              </a:prstGeom>
            </p:spPr>
          </p:pic>
          <p:sp>
            <p:nvSpPr>
              <p:cNvPr id="27" name="TextBox 26">
                <a:extLst>
                  <a:ext uri="{FF2B5EF4-FFF2-40B4-BE49-F238E27FC236}">
                    <a16:creationId xmlns:a16="http://schemas.microsoft.com/office/drawing/2014/main" id="{2C4CF4A5-9E90-F0D3-FA42-79D500C81FD0}"/>
                  </a:ext>
                </a:extLst>
              </p:cNvPr>
              <p:cNvSpPr txBox="1"/>
              <p:nvPr/>
            </p:nvSpPr>
            <p:spPr>
              <a:xfrm>
                <a:off x="1101660" y="5164178"/>
                <a:ext cx="869374" cy="389591"/>
              </a:xfrm>
              <a:prstGeom prst="rect">
                <a:avLst/>
              </a:prstGeom>
              <a:noFill/>
            </p:spPr>
            <p:txBody>
              <a:bodyPr wrap="square" rtlCol="0">
                <a:spAutoFit/>
              </a:bodyPr>
              <a:lstStyle>
                <a:defPPr>
                  <a:defRPr lang="en-US"/>
                </a:defPPr>
                <a:lvl1pPr algn="ctr">
                  <a:defRPr sz="1000" b="1">
                    <a:solidFill>
                      <a:srgbClr val="4A4A4A"/>
                    </a:solidFill>
                    <a:latin typeface="Graphik Arabic Regular" pitchFamily="2" charset="-78"/>
                    <a:ea typeface="Calibri" panose="020F0502020204030204" pitchFamily="34" charset="0"/>
                    <a:cs typeface="Graphik Arabic Regular" pitchFamily="2" charset="-78"/>
                  </a:defRPr>
                </a:lvl1pPr>
              </a:lstStyle>
              <a:p>
                <a:r>
                  <a:rPr lang="en-GB" sz="1050" dirty="0">
                    <a:latin typeface="Graphik Arabic Semibold" pitchFamily="2" charset="-78"/>
                    <a:cs typeface="Graphik Arabic Semibold" pitchFamily="2" charset="-78"/>
                  </a:rPr>
                  <a:t>Conduct​</a:t>
                </a:r>
              </a:p>
              <a:p>
                <a:r>
                  <a:rPr lang="en-GB" sz="1050" dirty="0">
                    <a:latin typeface="Graphik Arabic Semibold" pitchFamily="2" charset="-78"/>
                    <a:cs typeface="Graphik Arabic Semibold" pitchFamily="2" charset="-78"/>
                  </a:rPr>
                  <a:t>interviews ​</a:t>
                </a:r>
                <a:endParaRPr lang="en-US" sz="1050" dirty="0">
                  <a:latin typeface="Graphik Arabic Semibold" pitchFamily="2" charset="-78"/>
                  <a:cs typeface="Graphik Arabic Semibold" pitchFamily="2" charset="-78"/>
                </a:endParaRPr>
              </a:p>
            </p:txBody>
          </p:sp>
          <p:pic>
            <p:nvPicPr>
              <p:cNvPr id="31" name="Graphic 30" descr="Boardroom outline">
                <a:extLst>
                  <a:ext uri="{FF2B5EF4-FFF2-40B4-BE49-F238E27FC236}">
                    <a16:creationId xmlns:a16="http://schemas.microsoft.com/office/drawing/2014/main" id="{7985AFA0-455C-B3B2-20F9-28B67D06F47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257252" y="4625207"/>
                <a:ext cx="548640" cy="548640"/>
              </a:xfrm>
              <a:prstGeom prst="rect">
                <a:avLst/>
              </a:prstGeom>
            </p:spPr>
          </p:pic>
          <p:sp>
            <p:nvSpPr>
              <p:cNvPr id="32" name="TextBox 31">
                <a:extLst>
                  <a:ext uri="{FF2B5EF4-FFF2-40B4-BE49-F238E27FC236}">
                    <a16:creationId xmlns:a16="http://schemas.microsoft.com/office/drawing/2014/main" id="{6789ECBE-0E06-DE6B-310E-24E7965F5121}"/>
                  </a:ext>
                </a:extLst>
              </p:cNvPr>
              <p:cNvSpPr txBox="1"/>
              <p:nvPr/>
            </p:nvSpPr>
            <p:spPr>
              <a:xfrm>
                <a:off x="487187" y="6062372"/>
                <a:ext cx="869374" cy="389591"/>
              </a:xfrm>
              <a:prstGeom prst="rect">
                <a:avLst/>
              </a:prstGeom>
              <a:noFill/>
            </p:spPr>
            <p:txBody>
              <a:bodyPr wrap="square" rtlCol="0">
                <a:spAutoFit/>
              </a:bodyPr>
              <a:lstStyle/>
              <a:p>
                <a:pPr algn="ctr"/>
                <a:r>
                  <a:rPr lang="en-GB" sz="1000" b="1" dirty="0">
                    <a:solidFill>
                      <a:srgbClr val="4A4A4A"/>
                    </a:solidFill>
                    <a:latin typeface="Graphik Arabic Semibold" pitchFamily="2" charset="-78"/>
                    <a:ea typeface="Calibri" panose="020F0502020204030204" pitchFamily="34" charset="0"/>
                    <a:cs typeface="Graphik Arabic Semibold" pitchFamily="2" charset="-78"/>
                  </a:rPr>
                  <a:t>Scrutinise ​</a:t>
                </a:r>
              </a:p>
              <a:p>
                <a:pPr algn="ctr"/>
                <a:r>
                  <a:rPr lang="en-GB" sz="1000" b="1" dirty="0">
                    <a:solidFill>
                      <a:srgbClr val="4A4A4A"/>
                    </a:solidFill>
                    <a:latin typeface="Graphik Arabic Semibold" pitchFamily="2" charset="-78"/>
                    <a:ea typeface="Calibri" panose="020F0502020204030204" pitchFamily="34" charset="0"/>
                    <a:cs typeface="Graphik Arabic Semibold" pitchFamily="2" charset="-78"/>
                  </a:rPr>
                  <a:t>documents</a:t>
                </a:r>
                <a:endParaRPr lang="en-US" sz="1000" b="1" dirty="0">
                  <a:solidFill>
                    <a:srgbClr val="4A4A4A"/>
                  </a:solidFill>
                  <a:latin typeface="Graphik Arabic Semibold" pitchFamily="2" charset="-78"/>
                  <a:ea typeface="Calibri" panose="020F0502020204030204" pitchFamily="34" charset="0"/>
                  <a:cs typeface="Graphik Arabic Semibold" pitchFamily="2" charset="-78"/>
                </a:endParaRPr>
              </a:p>
            </p:txBody>
          </p:sp>
        </p:grpSp>
      </p:grpSp>
      <p:sp>
        <p:nvSpPr>
          <p:cNvPr id="33" name="TextBox 32">
            <a:extLst>
              <a:ext uri="{FF2B5EF4-FFF2-40B4-BE49-F238E27FC236}">
                <a16:creationId xmlns:a16="http://schemas.microsoft.com/office/drawing/2014/main" id="{30B0F006-E609-C3EC-A645-54FA6EE3869A}"/>
              </a:ext>
            </a:extLst>
          </p:cNvPr>
          <p:cNvSpPr txBox="1"/>
          <p:nvPr/>
        </p:nvSpPr>
        <p:spPr>
          <a:xfrm>
            <a:off x="6991967" y="2307698"/>
            <a:ext cx="2670510" cy="400110"/>
          </a:xfrm>
          <a:prstGeom prst="rect">
            <a:avLst/>
          </a:prstGeom>
          <a:noFill/>
          <a:ln>
            <a:noFill/>
          </a:ln>
        </p:spPr>
        <p:txBody>
          <a:bodyPr wrap="square" rtlCol="0">
            <a:spAutoFit/>
          </a:bodyPr>
          <a:lstStyle/>
          <a:p>
            <a:pPr algn="l" defTabSz="914400">
              <a:spcBef>
                <a:spcPct val="0"/>
              </a:spcBef>
              <a:defRPr/>
            </a:pPr>
            <a:r>
              <a:rPr lang="en-US" sz="1000" dirty="0">
                <a:solidFill>
                  <a:srgbClr val="244D7D"/>
                </a:solidFill>
                <a:latin typeface="Graphik Arabic Semibold" pitchFamily="2" charset="-78"/>
                <a:ea typeface="Calibri" panose="020F0502020204030204" pitchFamily="34" charset="0"/>
                <a:cs typeface="Graphik Arabic Semibold" pitchFamily="2" charset="-78"/>
              </a:rPr>
              <a:t>To access the Review Handbook please scan the code​</a:t>
            </a:r>
            <a:endParaRPr lang="ar-BH" sz="1000" dirty="0">
              <a:solidFill>
                <a:srgbClr val="244D7D"/>
              </a:solidFill>
              <a:latin typeface="Graphik Arabic Semibold" pitchFamily="2" charset="-78"/>
              <a:ea typeface="Calibri" panose="020F0502020204030204" pitchFamily="34" charset="0"/>
              <a:cs typeface="Graphik Arabic Semibold" pitchFamily="2" charset="-78"/>
            </a:endParaRPr>
          </a:p>
        </p:txBody>
      </p:sp>
      <p:sp>
        <p:nvSpPr>
          <p:cNvPr id="34" name="Freeform: Shape 33">
            <a:extLst>
              <a:ext uri="{FF2B5EF4-FFF2-40B4-BE49-F238E27FC236}">
                <a16:creationId xmlns:a16="http://schemas.microsoft.com/office/drawing/2014/main" id="{99371877-6AB4-6670-F9F7-7A55C5629AC5}"/>
              </a:ext>
            </a:extLst>
          </p:cNvPr>
          <p:cNvSpPr/>
          <p:nvPr/>
        </p:nvSpPr>
        <p:spPr>
          <a:xfrm>
            <a:off x="7082620" y="335072"/>
            <a:ext cx="2558371" cy="308158"/>
          </a:xfrm>
          <a:custGeom>
            <a:avLst/>
            <a:gdLst>
              <a:gd name="connsiteX0" fmla="*/ 0 w 2772176"/>
              <a:gd name="connsiteY0" fmla="*/ 0 h 417511"/>
              <a:gd name="connsiteX1" fmla="*/ 2772176 w 2772176"/>
              <a:gd name="connsiteY1" fmla="*/ 0 h 417511"/>
              <a:gd name="connsiteX2" fmla="*/ 2772176 w 2772176"/>
              <a:gd name="connsiteY2" fmla="*/ 417511 h 417511"/>
              <a:gd name="connsiteX3" fmla="*/ 0 w 2772176"/>
              <a:gd name="connsiteY3" fmla="*/ 417511 h 417511"/>
              <a:gd name="connsiteX4" fmla="*/ 0 w 2772176"/>
              <a:gd name="connsiteY4" fmla="*/ 0 h 417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2176" h="417511">
                <a:moveTo>
                  <a:pt x="0" y="0"/>
                </a:moveTo>
                <a:lnTo>
                  <a:pt x="2772176" y="0"/>
                </a:lnTo>
                <a:lnTo>
                  <a:pt x="2772176" y="417511"/>
                </a:lnTo>
                <a:lnTo>
                  <a:pt x="0" y="417511"/>
                </a:lnTo>
                <a:lnTo>
                  <a:pt x="0" y="0"/>
                </a:lnTo>
                <a:close/>
              </a:path>
            </a:pathLst>
          </a:custGeom>
          <a:no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7126" tIns="0" rIns="77126" bIns="0" numCol="1" spcCol="1270" anchor="ctr" anchorCtr="0">
            <a:noAutofit/>
          </a:bodyPr>
          <a:lstStyle/>
          <a:p>
            <a:pPr marR="0" lvl="0" algn="just" defTabSz="533400" fontAlgn="auto">
              <a:spcAft>
                <a:spcPts val="0"/>
              </a:spcAft>
              <a:buClrTx/>
              <a:buSzTx/>
              <a:tabLst/>
              <a:defRPr/>
            </a:pPr>
            <a:r>
              <a:rPr lang="en-GB" sz="1100" dirty="0">
                <a:solidFill>
                  <a:srgbClr val="244D7D"/>
                </a:solidFill>
                <a:latin typeface="Graphik Arabic Semibold" pitchFamily="2" charset="-78"/>
                <a:ea typeface="Calibri" panose="020F0502020204030204" pitchFamily="34" charset="0"/>
                <a:cs typeface="Graphik Arabic Semibold" pitchFamily="2" charset="-78"/>
              </a:rPr>
              <a:t>Kindergartens Areas of Evaluation </a:t>
            </a:r>
            <a:endParaRPr lang="en-US" sz="1050" dirty="0">
              <a:solidFill>
                <a:srgbClr val="244D7D"/>
              </a:solidFill>
              <a:latin typeface="Graphik Arabic Semibold" pitchFamily="2" charset="-78"/>
              <a:ea typeface="Calibri" panose="020F0502020204030204" pitchFamily="34" charset="0"/>
              <a:cs typeface="Graphik Arabic Semibold" pitchFamily="2" charset="-78"/>
            </a:endParaRPr>
          </a:p>
        </p:txBody>
      </p:sp>
      <p:sp>
        <p:nvSpPr>
          <p:cNvPr id="36" name="Rectangle: Rounded Corners 35">
            <a:extLst>
              <a:ext uri="{FF2B5EF4-FFF2-40B4-BE49-F238E27FC236}">
                <a16:creationId xmlns:a16="http://schemas.microsoft.com/office/drawing/2014/main" id="{BCB2A8F4-E4E2-935C-34A2-65EEECABDFDC}"/>
              </a:ext>
            </a:extLst>
          </p:cNvPr>
          <p:cNvSpPr/>
          <p:nvPr/>
        </p:nvSpPr>
        <p:spPr>
          <a:xfrm>
            <a:off x="7107906" y="633055"/>
            <a:ext cx="2430957" cy="474890"/>
          </a:xfrm>
          <a:prstGeom prst="roundRect">
            <a:avLst/>
          </a:prstGeom>
          <a:solidFill>
            <a:srgbClr val="397B26"/>
          </a:solidFill>
          <a:ln>
            <a:solidFill>
              <a:srgbClr val="397B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Rounded Corners 36">
            <a:extLst>
              <a:ext uri="{FF2B5EF4-FFF2-40B4-BE49-F238E27FC236}">
                <a16:creationId xmlns:a16="http://schemas.microsoft.com/office/drawing/2014/main" id="{BB88E0E0-27E2-A67C-C143-05C9C0C89CF6}"/>
              </a:ext>
            </a:extLst>
          </p:cNvPr>
          <p:cNvSpPr/>
          <p:nvPr/>
        </p:nvSpPr>
        <p:spPr>
          <a:xfrm>
            <a:off x="7107906" y="1185650"/>
            <a:ext cx="2430957" cy="474890"/>
          </a:xfrm>
          <a:prstGeom prst="roundRect">
            <a:avLst/>
          </a:prstGeom>
          <a:solidFill>
            <a:srgbClr val="1C4679"/>
          </a:solidFill>
          <a:ln>
            <a:solidFill>
              <a:srgbClr val="1C46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Rounded Corners 37">
            <a:extLst>
              <a:ext uri="{FF2B5EF4-FFF2-40B4-BE49-F238E27FC236}">
                <a16:creationId xmlns:a16="http://schemas.microsoft.com/office/drawing/2014/main" id="{09731FC1-4C32-787D-E535-002C5020CF2D}"/>
              </a:ext>
            </a:extLst>
          </p:cNvPr>
          <p:cNvSpPr/>
          <p:nvPr/>
        </p:nvSpPr>
        <p:spPr>
          <a:xfrm>
            <a:off x="7107906" y="1733647"/>
            <a:ext cx="2430957" cy="474890"/>
          </a:xfrm>
          <a:prstGeom prst="roundRect">
            <a:avLst/>
          </a:prstGeom>
          <a:solidFill>
            <a:srgbClr val="DF9F0F"/>
          </a:solidFill>
          <a:ln>
            <a:solidFill>
              <a:srgbClr val="DF9F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TextBox 39">
            <a:extLst>
              <a:ext uri="{FF2B5EF4-FFF2-40B4-BE49-F238E27FC236}">
                <a16:creationId xmlns:a16="http://schemas.microsoft.com/office/drawing/2014/main" id="{F1C13BD4-F305-8A38-8B4F-DA353288EDBA}"/>
              </a:ext>
            </a:extLst>
          </p:cNvPr>
          <p:cNvSpPr txBox="1"/>
          <p:nvPr/>
        </p:nvSpPr>
        <p:spPr>
          <a:xfrm>
            <a:off x="6984606" y="610550"/>
            <a:ext cx="2653939" cy="534762"/>
          </a:xfrm>
          <a:prstGeom prst="rect">
            <a:avLst/>
          </a:prstGeom>
          <a:noFill/>
        </p:spPr>
        <p:txBody>
          <a:bodyPr wrap="square">
            <a:spAutoFit/>
          </a:bodyPr>
          <a:lstStyle/>
          <a:p>
            <a:pPr algn="ctr" defTabSz="533400" rtl="1">
              <a:lnSpc>
                <a:spcPct val="150000"/>
              </a:lnSpc>
              <a:spcBef>
                <a:spcPct val="0"/>
              </a:spcBef>
              <a:defRPr/>
            </a:pPr>
            <a:r>
              <a:rPr lang="en-US" sz="1000" dirty="0">
                <a:solidFill>
                  <a:schemeClr val="bg1"/>
                </a:solidFill>
                <a:latin typeface="Graphik Arabic Semibold" pitchFamily="2" charset="-78"/>
                <a:ea typeface="Calibri" panose="020F0502020204030204" pitchFamily="34" charset="0"/>
                <a:cs typeface="Graphik Arabic Semibold" pitchFamily="2" charset="-78"/>
              </a:rPr>
              <a:t>Aspect 1: Children’s Growth and Development </a:t>
            </a:r>
          </a:p>
        </p:txBody>
      </p:sp>
      <p:sp>
        <p:nvSpPr>
          <p:cNvPr id="41" name="TextBox 40">
            <a:extLst>
              <a:ext uri="{FF2B5EF4-FFF2-40B4-BE49-F238E27FC236}">
                <a16:creationId xmlns:a16="http://schemas.microsoft.com/office/drawing/2014/main" id="{59A814A7-7D79-3C78-B5FC-0D7B6FD51E9F}"/>
              </a:ext>
            </a:extLst>
          </p:cNvPr>
          <p:cNvSpPr txBox="1"/>
          <p:nvPr/>
        </p:nvSpPr>
        <p:spPr>
          <a:xfrm>
            <a:off x="7341197" y="1152143"/>
            <a:ext cx="1964374" cy="534762"/>
          </a:xfrm>
          <a:prstGeom prst="rect">
            <a:avLst/>
          </a:prstGeom>
          <a:noFill/>
        </p:spPr>
        <p:txBody>
          <a:bodyPr wrap="square">
            <a:spAutoFit/>
          </a:bodyPr>
          <a:lstStyle/>
          <a:p>
            <a:pPr algn="ctr" defTabSz="533400" rtl="1">
              <a:lnSpc>
                <a:spcPct val="150000"/>
              </a:lnSpc>
              <a:spcBef>
                <a:spcPct val="0"/>
              </a:spcBef>
              <a:defRPr/>
            </a:pPr>
            <a:r>
              <a:rPr lang="en-US" sz="1000" dirty="0">
                <a:solidFill>
                  <a:schemeClr val="bg1"/>
                </a:solidFill>
                <a:latin typeface="Graphik Arabic Semibold" pitchFamily="2" charset="-78"/>
                <a:ea typeface="Calibri" panose="020F0502020204030204" pitchFamily="34" charset="0"/>
                <a:cs typeface="Graphik Arabic Semibold" pitchFamily="2" charset="-78"/>
              </a:rPr>
              <a:t>Aspect 2:</a:t>
            </a:r>
          </a:p>
          <a:p>
            <a:pPr algn="ctr" defTabSz="533400" rtl="1">
              <a:lnSpc>
                <a:spcPct val="150000"/>
              </a:lnSpc>
              <a:spcBef>
                <a:spcPct val="0"/>
              </a:spcBef>
              <a:defRPr/>
            </a:pPr>
            <a:r>
              <a:rPr lang="en-US" sz="1000" dirty="0">
                <a:solidFill>
                  <a:schemeClr val="bg1"/>
                </a:solidFill>
                <a:latin typeface="Graphik Arabic Semibold" pitchFamily="2" charset="-78"/>
                <a:ea typeface="Calibri" panose="020F0502020204030204" pitchFamily="34" charset="0"/>
                <a:cs typeface="Graphik Arabic Semibold" pitchFamily="2" charset="-78"/>
              </a:rPr>
              <a:t> Child Initiated Learning</a:t>
            </a:r>
          </a:p>
        </p:txBody>
      </p:sp>
      <p:sp>
        <p:nvSpPr>
          <p:cNvPr id="42" name="TextBox 41">
            <a:extLst>
              <a:ext uri="{FF2B5EF4-FFF2-40B4-BE49-F238E27FC236}">
                <a16:creationId xmlns:a16="http://schemas.microsoft.com/office/drawing/2014/main" id="{3B8E0AC1-50F8-FFA6-EAAF-A7E7A3C68E0E}"/>
              </a:ext>
            </a:extLst>
          </p:cNvPr>
          <p:cNvSpPr txBox="1"/>
          <p:nvPr/>
        </p:nvSpPr>
        <p:spPr>
          <a:xfrm>
            <a:off x="7187927" y="1703504"/>
            <a:ext cx="2278590" cy="534762"/>
          </a:xfrm>
          <a:prstGeom prst="rect">
            <a:avLst/>
          </a:prstGeom>
          <a:noFill/>
        </p:spPr>
        <p:txBody>
          <a:bodyPr wrap="square">
            <a:spAutoFit/>
          </a:bodyPr>
          <a:lstStyle/>
          <a:p>
            <a:pPr algn="ctr" defTabSz="533400" rtl="1">
              <a:lnSpc>
                <a:spcPct val="150000"/>
              </a:lnSpc>
              <a:spcBef>
                <a:spcPct val="0"/>
              </a:spcBef>
              <a:defRPr/>
            </a:pPr>
            <a:r>
              <a:rPr lang="en-US" sz="1000" dirty="0">
                <a:solidFill>
                  <a:schemeClr val="bg1"/>
                </a:solidFill>
                <a:latin typeface="Graphik Arabic Semibold" pitchFamily="2" charset="-78"/>
                <a:ea typeface="Calibri" panose="020F0502020204030204" pitchFamily="34" charset="0"/>
                <a:cs typeface="Graphik Arabic Semibold" pitchFamily="2" charset="-78"/>
              </a:rPr>
              <a:t>Aspect 3: Leadership and Management </a:t>
            </a:r>
          </a:p>
        </p:txBody>
      </p:sp>
      <p:pic>
        <p:nvPicPr>
          <p:cNvPr id="44" name="Picture 43" descr="A green and black stripes&#10;&#10;Description automatically generated">
            <a:extLst>
              <a:ext uri="{FF2B5EF4-FFF2-40B4-BE49-F238E27FC236}">
                <a16:creationId xmlns:a16="http://schemas.microsoft.com/office/drawing/2014/main" id="{7CCD3E42-00E1-0594-1CBD-5E6A91689F9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V="1">
            <a:off x="6976769" y="419875"/>
            <a:ext cx="116701" cy="117285"/>
          </a:xfrm>
          <a:prstGeom prst="rect">
            <a:avLst/>
          </a:prstGeom>
        </p:spPr>
      </p:pic>
      <p:pic>
        <p:nvPicPr>
          <p:cNvPr id="46" name="Picture 45">
            <a:extLst>
              <a:ext uri="{FF2B5EF4-FFF2-40B4-BE49-F238E27FC236}">
                <a16:creationId xmlns:a16="http://schemas.microsoft.com/office/drawing/2014/main" id="{33D7C611-FBE9-FEDE-B63B-B625E0F75376}"/>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7947944" y="3058590"/>
            <a:ext cx="487842" cy="487842"/>
          </a:xfrm>
          <a:prstGeom prst="rect">
            <a:avLst/>
          </a:prstGeom>
        </p:spPr>
      </p:pic>
      <p:pic>
        <p:nvPicPr>
          <p:cNvPr id="48" name="Picture 47">
            <a:extLst>
              <a:ext uri="{FF2B5EF4-FFF2-40B4-BE49-F238E27FC236}">
                <a16:creationId xmlns:a16="http://schemas.microsoft.com/office/drawing/2014/main" id="{41FF8AEE-FDCF-4427-6B9B-4B15B532F991}"/>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7336710" y="4827905"/>
            <a:ext cx="479887" cy="479887"/>
          </a:xfrm>
          <a:prstGeom prst="rect">
            <a:avLst/>
          </a:prstGeom>
        </p:spPr>
      </p:pic>
      <p:sp>
        <p:nvSpPr>
          <p:cNvPr id="3" name="Rectangle 2">
            <a:extLst>
              <a:ext uri="{FF2B5EF4-FFF2-40B4-BE49-F238E27FC236}">
                <a16:creationId xmlns:a16="http://schemas.microsoft.com/office/drawing/2014/main" id="{2082AD79-1722-8186-5B41-CB100B91006F}"/>
              </a:ext>
            </a:extLst>
          </p:cNvPr>
          <p:cNvSpPr/>
          <p:nvPr/>
        </p:nvSpPr>
        <p:spPr>
          <a:xfrm>
            <a:off x="-12439" y="3870113"/>
            <a:ext cx="3304964" cy="86931"/>
          </a:xfrm>
          <a:prstGeom prst="rect">
            <a:avLst/>
          </a:prstGeom>
          <a:solidFill>
            <a:srgbClr val="F3BB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green circle with black background&#10;&#10;Description automatically generated">
            <a:extLst>
              <a:ext uri="{FF2B5EF4-FFF2-40B4-BE49-F238E27FC236}">
                <a16:creationId xmlns:a16="http://schemas.microsoft.com/office/drawing/2014/main" id="{4D819A79-E48F-51EE-D48A-B44D4AD5DB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76769" y="4100835"/>
            <a:ext cx="96090" cy="96090"/>
          </a:xfrm>
          <a:prstGeom prst="rect">
            <a:avLst/>
          </a:prstGeom>
        </p:spPr>
      </p:pic>
      <p:pic>
        <p:nvPicPr>
          <p:cNvPr id="10" name="Graphic 9" descr="Playground outline">
            <a:extLst>
              <a:ext uri="{FF2B5EF4-FFF2-40B4-BE49-F238E27FC236}">
                <a16:creationId xmlns:a16="http://schemas.microsoft.com/office/drawing/2014/main" id="{49B49DA5-A883-C093-B834-481E7B1C34FF}"/>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110191" y="4752960"/>
            <a:ext cx="547186" cy="547186"/>
          </a:xfrm>
          <a:prstGeom prst="rect">
            <a:avLst/>
          </a:prstGeom>
        </p:spPr>
      </p:pic>
      <p:pic>
        <p:nvPicPr>
          <p:cNvPr id="25" name="Picture 24" descr="A child on a playground slide&#10;&#10;Description automatically generated">
            <a:extLst>
              <a:ext uri="{FF2B5EF4-FFF2-40B4-BE49-F238E27FC236}">
                <a16:creationId xmlns:a16="http://schemas.microsoft.com/office/drawing/2014/main" id="{81206984-CDB9-D517-CCEE-DF1230EF257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078458" y="2739732"/>
            <a:ext cx="899781" cy="1144472"/>
          </a:xfrm>
          <a:prstGeom prst="rect">
            <a:avLst/>
          </a:prstGeom>
        </p:spPr>
      </p:pic>
      <p:pic>
        <p:nvPicPr>
          <p:cNvPr id="12" name="Picture 11" descr="A qr code with dots&#10;&#10;AI-generated content may be incorrect.">
            <a:extLst>
              <a:ext uri="{FF2B5EF4-FFF2-40B4-BE49-F238E27FC236}">
                <a16:creationId xmlns:a16="http://schemas.microsoft.com/office/drawing/2014/main" id="{5C1E5660-A40F-65A2-F240-E72A297BF385}"/>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451937" y="2719402"/>
            <a:ext cx="1053638" cy="1053638"/>
          </a:xfrm>
          <a:prstGeom prst="rect">
            <a:avLst/>
          </a:prstGeom>
        </p:spPr>
      </p:pic>
    </p:spTree>
    <p:extLst>
      <p:ext uri="{BB962C8B-B14F-4D97-AF65-F5344CB8AC3E}">
        <p14:creationId xmlns:p14="http://schemas.microsoft.com/office/powerpoint/2010/main" val="905476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0476A-B364-7DA4-AD99-B21AB2448385}"/>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DD19F1F9-15D4-C462-36AD-50B40C09051A}"/>
              </a:ext>
            </a:extLst>
          </p:cNvPr>
          <p:cNvSpPr/>
          <p:nvPr/>
        </p:nvSpPr>
        <p:spPr>
          <a:xfrm>
            <a:off x="6610168" y="-6258"/>
            <a:ext cx="3285581" cy="6366268"/>
          </a:xfrm>
          <a:prstGeom prst="rect">
            <a:avLst/>
          </a:prstGeom>
          <a:solidFill>
            <a:srgbClr val="397B26"/>
          </a:solidFill>
          <a:ln>
            <a:solidFill>
              <a:srgbClr val="397B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B2D1AF14-C5DB-3C21-22BA-46A8C751087E}"/>
              </a:ext>
            </a:extLst>
          </p:cNvPr>
          <p:cNvSpPr txBox="1"/>
          <p:nvPr/>
        </p:nvSpPr>
        <p:spPr>
          <a:xfrm>
            <a:off x="6862591" y="417731"/>
            <a:ext cx="2775361" cy="796372"/>
          </a:xfrm>
          <a:prstGeom prst="rect">
            <a:avLst/>
          </a:prstGeom>
          <a:noFill/>
        </p:spPr>
        <p:txBody>
          <a:bodyPr wrap="square" rtlCol="0">
            <a:spAutoFit/>
          </a:bodyPr>
          <a:lstStyle/>
          <a:p>
            <a:pPr algn="ctr">
              <a:lnSpc>
                <a:spcPct val="150000"/>
              </a:lnSpc>
            </a:pPr>
            <a:r>
              <a:rPr lang="en-US" sz="1400" dirty="0">
                <a:solidFill>
                  <a:srgbClr val="EEEDF5"/>
                </a:solidFill>
                <a:latin typeface="Graphik Arabic Semibold" pitchFamily="2" charset="-78"/>
                <a:cs typeface="Graphik Arabic Semibold" pitchFamily="2" charset="-78"/>
              </a:rPr>
              <a:t>For more information​</a:t>
            </a:r>
          </a:p>
          <a:p>
            <a:pPr algn="ctr">
              <a:lnSpc>
                <a:spcPct val="150000"/>
              </a:lnSpc>
            </a:pPr>
            <a:r>
              <a:rPr lang="en-US" dirty="0">
                <a:solidFill>
                  <a:srgbClr val="EEEDF5"/>
                </a:solidFill>
                <a:latin typeface="Graphik Arabic Semibold" pitchFamily="2" charset="-78"/>
                <a:cs typeface="Graphik Arabic Semibold" pitchFamily="2" charset="-78"/>
              </a:rPr>
              <a:t>(BQA) Website​</a:t>
            </a:r>
            <a:endParaRPr lang="en-GB" sz="1200" dirty="0">
              <a:solidFill>
                <a:srgbClr val="EEEDF5"/>
              </a:solidFill>
              <a:latin typeface="Graphik Arabic Semibold" pitchFamily="2" charset="-78"/>
              <a:ea typeface="Calibri" panose="020F0502020204030204" pitchFamily="34" charset="0"/>
              <a:cs typeface="Graphik Arabic Semibold" pitchFamily="2" charset="-78"/>
            </a:endParaRPr>
          </a:p>
        </p:txBody>
      </p:sp>
      <p:pic>
        <p:nvPicPr>
          <p:cNvPr id="24" name="Picture 23" descr="A black and white logo&#10;&#10;Description automatically generated">
            <a:extLst>
              <a:ext uri="{FF2B5EF4-FFF2-40B4-BE49-F238E27FC236}">
                <a16:creationId xmlns:a16="http://schemas.microsoft.com/office/drawing/2014/main" id="{82FF7B10-1E8F-E0E3-B538-2EB56BB18F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10" y="27279"/>
            <a:ext cx="137160" cy="137160"/>
          </a:xfrm>
          <a:prstGeom prst="rect">
            <a:avLst/>
          </a:prstGeom>
        </p:spPr>
      </p:pic>
      <p:pic>
        <p:nvPicPr>
          <p:cNvPr id="27" name="Picture 26" descr="A black and white logo&#10;&#10;Description automatically generated">
            <a:extLst>
              <a:ext uri="{FF2B5EF4-FFF2-40B4-BE49-F238E27FC236}">
                <a16:creationId xmlns:a16="http://schemas.microsoft.com/office/drawing/2014/main" id="{BAC74172-B095-4397-BE4E-6AAD94538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4019" y="25799"/>
            <a:ext cx="137160" cy="137160"/>
          </a:xfrm>
          <a:prstGeom prst="rect">
            <a:avLst/>
          </a:prstGeom>
        </p:spPr>
      </p:pic>
      <p:grpSp>
        <p:nvGrpSpPr>
          <p:cNvPr id="19" name="Group 18">
            <a:extLst>
              <a:ext uri="{FF2B5EF4-FFF2-40B4-BE49-F238E27FC236}">
                <a16:creationId xmlns:a16="http://schemas.microsoft.com/office/drawing/2014/main" id="{D2A98D75-8D34-0029-2360-11EC16859AFA}"/>
              </a:ext>
            </a:extLst>
          </p:cNvPr>
          <p:cNvGrpSpPr/>
          <p:nvPr/>
        </p:nvGrpSpPr>
        <p:grpSpPr>
          <a:xfrm>
            <a:off x="-2" y="-7515"/>
            <a:ext cx="6604003" cy="257293"/>
            <a:chOff x="3375205" y="-4335"/>
            <a:chExt cx="6592117" cy="249512"/>
          </a:xfrm>
          <a:solidFill>
            <a:srgbClr val="397B26"/>
          </a:solidFill>
        </p:grpSpPr>
        <p:grpSp>
          <p:nvGrpSpPr>
            <p:cNvPr id="108" name="Group 107">
              <a:extLst>
                <a:ext uri="{FF2B5EF4-FFF2-40B4-BE49-F238E27FC236}">
                  <a16:creationId xmlns:a16="http://schemas.microsoft.com/office/drawing/2014/main" id="{5A6CD417-40A3-0EFD-6316-7C9FAFD8BAB6}"/>
                </a:ext>
              </a:extLst>
            </p:cNvPr>
            <p:cNvGrpSpPr/>
            <p:nvPr/>
          </p:nvGrpSpPr>
          <p:grpSpPr>
            <a:xfrm>
              <a:off x="3375205" y="-1890"/>
              <a:ext cx="3242694" cy="247067"/>
              <a:chOff x="3375205" y="-6621"/>
              <a:chExt cx="3242694" cy="251992"/>
            </a:xfrm>
            <a:grpFill/>
          </p:grpSpPr>
          <p:sp>
            <p:nvSpPr>
              <p:cNvPr id="30" name="Rectangle 29">
                <a:extLst>
                  <a:ext uri="{FF2B5EF4-FFF2-40B4-BE49-F238E27FC236}">
                    <a16:creationId xmlns:a16="http://schemas.microsoft.com/office/drawing/2014/main" id="{77EEE9DE-CBE9-E520-01DE-AF4C7F7EEF12}"/>
                  </a:ext>
                </a:extLst>
              </p:cNvPr>
              <p:cNvSpPr/>
              <p:nvPr/>
            </p:nvSpPr>
            <p:spPr>
              <a:xfrm rot="5400000">
                <a:off x="4870556" y="-1501972"/>
                <a:ext cx="251992" cy="3242694"/>
              </a:xfrm>
              <a:prstGeom prst="rect">
                <a:avLst/>
              </a:prstGeom>
              <a:grpFill/>
              <a:ln>
                <a:solidFill>
                  <a:srgbClr val="397B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Picture 24" descr="A black and white logo&#10;&#10;Description automatically generated">
                <a:extLst>
                  <a:ext uri="{FF2B5EF4-FFF2-40B4-BE49-F238E27FC236}">
                    <a16:creationId xmlns:a16="http://schemas.microsoft.com/office/drawing/2014/main" id="{A41CD149-D534-9FCD-6B49-B0B18E60B3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2982" y="33690"/>
                <a:ext cx="137160" cy="137160"/>
              </a:xfrm>
              <a:prstGeom prst="rect">
                <a:avLst/>
              </a:prstGeom>
              <a:grpFill/>
              <a:ln>
                <a:solidFill>
                  <a:srgbClr val="397B26"/>
                </a:solidFill>
              </a:ln>
            </p:spPr>
          </p:pic>
        </p:grpSp>
        <p:grpSp>
          <p:nvGrpSpPr>
            <p:cNvPr id="2" name="Group 1">
              <a:extLst>
                <a:ext uri="{FF2B5EF4-FFF2-40B4-BE49-F238E27FC236}">
                  <a16:creationId xmlns:a16="http://schemas.microsoft.com/office/drawing/2014/main" id="{0E6396AF-0816-7AA1-E8C2-38CA1B748740}"/>
                </a:ext>
              </a:extLst>
            </p:cNvPr>
            <p:cNvGrpSpPr/>
            <p:nvPr/>
          </p:nvGrpSpPr>
          <p:grpSpPr>
            <a:xfrm>
              <a:off x="6525646" y="-4335"/>
              <a:ext cx="3441676" cy="249512"/>
              <a:chOff x="3203731" y="-10289"/>
              <a:chExt cx="3485557" cy="254486"/>
            </a:xfrm>
            <a:grpFill/>
          </p:grpSpPr>
          <p:sp>
            <p:nvSpPr>
              <p:cNvPr id="9" name="Rectangle 8">
                <a:extLst>
                  <a:ext uri="{FF2B5EF4-FFF2-40B4-BE49-F238E27FC236}">
                    <a16:creationId xmlns:a16="http://schemas.microsoft.com/office/drawing/2014/main" id="{6D93B8E4-4194-BDF3-AD76-CE9C9F4134EC}"/>
                  </a:ext>
                </a:extLst>
              </p:cNvPr>
              <p:cNvSpPr/>
              <p:nvPr/>
            </p:nvSpPr>
            <p:spPr>
              <a:xfrm rot="5400000">
                <a:off x="4930949" y="-1460752"/>
                <a:ext cx="63735" cy="3328736"/>
              </a:xfrm>
              <a:prstGeom prst="rect">
                <a:avLst/>
              </a:prstGeom>
              <a:grpFill/>
              <a:ln>
                <a:solidFill>
                  <a:srgbClr val="397B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BC70F1CC-63FE-5202-B91E-278B11E2A03C}"/>
                  </a:ext>
                </a:extLst>
              </p:cNvPr>
              <p:cNvSpPr/>
              <p:nvPr/>
            </p:nvSpPr>
            <p:spPr>
              <a:xfrm rot="5400000">
                <a:off x="4819267" y="-1625825"/>
                <a:ext cx="254486" cy="3485557"/>
              </a:xfrm>
              <a:prstGeom prst="rect">
                <a:avLst/>
              </a:prstGeom>
              <a:grpFill/>
              <a:ln>
                <a:solidFill>
                  <a:srgbClr val="397B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 name="Picture 12" descr="A black and white logo&#10;&#10;Description automatically generated">
                <a:extLst>
                  <a:ext uri="{FF2B5EF4-FFF2-40B4-BE49-F238E27FC236}">
                    <a16:creationId xmlns:a16="http://schemas.microsoft.com/office/drawing/2014/main" id="{CF57AE7C-1F50-BE68-6BED-08F218BF26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2982" y="33690"/>
                <a:ext cx="137160" cy="137160"/>
              </a:xfrm>
              <a:prstGeom prst="rect">
                <a:avLst/>
              </a:prstGeom>
              <a:grpFill/>
              <a:ln>
                <a:solidFill>
                  <a:srgbClr val="397B26"/>
                </a:solidFill>
              </a:ln>
            </p:spPr>
          </p:pic>
        </p:grpSp>
      </p:grpSp>
      <p:sp>
        <p:nvSpPr>
          <p:cNvPr id="41" name="Rectangle 40">
            <a:extLst>
              <a:ext uri="{FF2B5EF4-FFF2-40B4-BE49-F238E27FC236}">
                <a16:creationId xmlns:a16="http://schemas.microsoft.com/office/drawing/2014/main" id="{1DD38AB8-3FF0-BC0C-1F1F-76CF2EAD9965}"/>
              </a:ext>
            </a:extLst>
          </p:cNvPr>
          <p:cNvSpPr/>
          <p:nvPr/>
        </p:nvSpPr>
        <p:spPr>
          <a:xfrm>
            <a:off x="6608427" y="6541874"/>
            <a:ext cx="3285580" cy="316126"/>
          </a:xfrm>
          <a:prstGeom prst="rect">
            <a:avLst/>
          </a:prstGeom>
          <a:solidFill>
            <a:srgbClr val="F3BB41"/>
          </a:solidFill>
          <a:ln>
            <a:solidFill>
              <a:srgbClr val="F3BB41"/>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FA375D09-7CEC-86B0-71CE-88CBA7A8BB02}"/>
              </a:ext>
            </a:extLst>
          </p:cNvPr>
          <p:cNvGrpSpPr/>
          <p:nvPr/>
        </p:nvGrpSpPr>
        <p:grpSpPr>
          <a:xfrm>
            <a:off x="7479469" y="2994452"/>
            <a:ext cx="1708058" cy="818640"/>
            <a:chOff x="851628" y="2667445"/>
            <a:chExt cx="1708058" cy="818640"/>
          </a:xfrm>
        </p:grpSpPr>
        <p:pic>
          <p:nvPicPr>
            <p:cNvPr id="7" name="Picture 6" descr="A blue and black logo&#10;&#10;Description automatically generated">
              <a:extLst>
                <a:ext uri="{FF2B5EF4-FFF2-40B4-BE49-F238E27FC236}">
                  <a16:creationId xmlns:a16="http://schemas.microsoft.com/office/drawing/2014/main" id="{E007D9E5-68B1-9AFA-4F4A-91103D6AF2AD}"/>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910976" y="3187270"/>
              <a:ext cx="285465" cy="266468"/>
            </a:xfrm>
            <a:prstGeom prst="rect">
              <a:avLst/>
            </a:prstGeom>
          </p:spPr>
        </p:pic>
        <p:sp>
          <p:nvSpPr>
            <p:cNvPr id="8" name="TextBox 7">
              <a:extLst>
                <a:ext uri="{FF2B5EF4-FFF2-40B4-BE49-F238E27FC236}">
                  <a16:creationId xmlns:a16="http://schemas.microsoft.com/office/drawing/2014/main" id="{409187B9-5642-CE09-185D-E011581B8661}"/>
                </a:ext>
              </a:extLst>
            </p:cNvPr>
            <p:cNvSpPr txBox="1"/>
            <p:nvPr/>
          </p:nvSpPr>
          <p:spPr>
            <a:xfrm>
              <a:off x="1202872" y="3139836"/>
              <a:ext cx="1356814" cy="346249"/>
            </a:xfrm>
            <a:prstGeom prst="rect">
              <a:avLst/>
            </a:prstGeom>
            <a:noFill/>
          </p:spPr>
          <p:txBody>
            <a:bodyPr wrap="square" rtlCol="0">
              <a:spAutoFit/>
            </a:bodyPr>
            <a:lstStyle/>
            <a:p>
              <a:pPr rtl="1">
                <a:lnSpc>
                  <a:spcPct val="150000"/>
                </a:lnSpc>
              </a:pPr>
              <a:r>
                <a:rPr lang="en-US" sz="1200" dirty="0">
                  <a:solidFill>
                    <a:schemeClr val="bg1"/>
                  </a:solidFill>
                  <a:latin typeface="Graphik Arabic Semibold" pitchFamily="2" charset="-78"/>
                  <a:ea typeface="Calibri" panose="020F0502020204030204" pitchFamily="34" charset="0"/>
                  <a:cs typeface="Graphik Arabic Semibold" pitchFamily="2" charset="-78"/>
                </a:rPr>
                <a:t>bqa.gov.bh</a:t>
              </a:r>
              <a:endParaRPr lang="en-GB" sz="1200" dirty="0">
                <a:solidFill>
                  <a:schemeClr val="bg1"/>
                </a:solidFill>
                <a:latin typeface="Graphik Arabic Semibold" pitchFamily="2" charset="-78"/>
                <a:ea typeface="Calibri" panose="020F0502020204030204" pitchFamily="34" charset="0"/>
                <a:cs typeface="Graphik Arabic Semibold" pitchFamily="2" charset="-78"/>
              </a:endParaRPr>
            </a:p>
          </p:txBody>
        </p:sp>
        <p:pic>
          <p:nvPicPr>
            <p:cNvPr id="10" name="Picture 9">
              <a:extLst>
                <a:ext uri="{FF2B5EF4-FFF2-40B4-BE49-F238E27FC236}">
                  <a16:creationId xmlns:a16="http://schemas.microsoft.com/office/drawing/2014/main" id="{A94E39BE-94CE-8D30-00E0-FBB89929AD3E}"/>
                </a:ext>
              </a:extLst>
            </p:cNvPr>
            <p:cNvPicPr>
              <a:picLocks noChangeAspect="1"/>
            </p:cNvPicPr>
            <p:nvPr/>
          </p:nvPicPr>
          <p:blipFill rotWithShape="1">
            <a:blip r:embed="rId4">
              <a:biLevel thresh="25000"/>
            </a:blip>
            <a:srcRect l="63323" t="-6153"/>
            <a:stretch/>
          </p:blipFill>
          <p:spPr>
            <a:xfrm>
              <a:off x="851628" y="2707451"/>
              <a:ext cx="344813" cy="308556"/>
            </a:xfrm>
            <a:prstGeom prst="rect">
              <a:avLst/>
            </a:prstGeom>
          </p:spPr>
        </p:pic>
        <p:sp>
          <p:nvSpPr>
            <p:cNvPr id="14" name="TextBox 13">
              <a:extLst>
                <a:ext uri="{FF2B5EF4-FFF2-40B4-BE49-F238E27FC236}">
                  <a16:creationId xmlns:a16="http://schemas.microsoft.com/office/drawing/2014/main" id="{96592181-0448-CBB2-0732-74038379B9CA}"/>
                </a:ext>
              </a:extLst>
            </p:cNvPr>
            <p:cNvSpPr txBox="1"/>
            <p:nvPr/>
          </p:nvSpPr>
          <p:spPr>
            <a:xfrm>
              <a:off x="1118802" y="2667445"/>
              <a:ext cx="975035" cy="388568"/>
            </a:xfrm>
            <a:prstGeom prst="rect">
              <a:avLst/>
            </a:prstGeom>
            <a:noFill/>
          </p:spPr>
          <p:txBody>
            <a:bodyPr wrap="square" rtlCol="0">
              <a:spAutoFit/>
            </a:bodyPr>
            <a:lstStyle/>
            <a:p>
              <a:pPr algn="ctr" rtl="1">
                <a:lnSpc>
                  <a:spcPct val="150000"/>
                </a:lnSpc>
              </a:pPr>
              <a:r>
                <a:rPr lang="en-US" sz="1400" dirty="0" err="1">
                  <a:solidFill>
                    <a:schemeClr val="bg1"/>
                  </a:solidFill>
                  <a:latin typeface="Graphik Arabic Semibold" pitchFamily="2" charset="-78"/>
                  <a:ea typeface="Calibri" panose="020F0502020204030204" pitchFamily="34" charset="0"/>
                  <a:cs typeface="Graphik Arabic Semibold" pitchFamily="2" charset="-78"/>
                </a:rPr>
                <a:t>bqa_bh</a:t>
              </a:r>
              <a:endParaRPr lang="en-GB" sz="1400" dirty="0">
                <a:solidFill>
                  <a:schemeClr val="bg1"/>
                </a:solidFill>
                <a:latin typeface="Graphik Arabic Semibold" pitchFamily="2" charset="-78"/>
                <a:ea typeface="Calibri" panose="020F0502020204030204" pitchFamily="34" charset="0"/>
                <a:cs typeface="Graphik Arabic Semibold" pitchFamily="2" charset="-78"/>
              </a:endParaRPr>
            </a:p>
          </p:txBody>
        </p:sp>
      </p:grpSp>
      <p:sp>
        <p:nvSpPr>
          <p:cNvPr id="15" name="TextBox 14">
            <a:extLst>
              <a:ext uri="{FF2B5EF4-FFF2-40B4-BE49-F238E27FC236}">
                <a16:creationId xmlns:a16="http://schemas.microsoft.com/office/drawing/2014/main" id="{6BAA9D8E-E67D-FF8C-5F65-1643382334EB}"/>
              </a:ext>
            </a:extLst>
          </p:cNvPr>
          <p:cNvSpPr txBox="1"/>
          <p:nvPr/>
        </p:nvSpPr>
        <p:spPr>
          <a:xfrm>
            <a:off x="6608426" y="6562699"/>
            <a:ext cx="3313348" cy="338554"/>
          </a:xfrm>
          <a:prstGeom prst="rect">
            <a:avLst/>
          </a:prstGeom>
          <a:noFill/>
          <a:ln>
            <a:noFill/>
          </a:ln>
        </p:spPr>
        <p:txBody>
          <a:bodyPr wrap="square" rtlCol="0">
            <a:spAutoFit/>
          </a:bodyPr>
          <a:lstStyle/>
          <a:p>
            <a:pPr algn="ctr" defTabSz="914400" rtl="1">
              <a:spcBef>
                <a:spcPct val="0"/>
              </a:spcBef>
              <a:defRPr/>
            </a:pPr>
            <a:r>
              <a:rPr lang="en-US" sz="800" dirty="0">
                <a:solidFill>
                  <a:schemeClr val="bg1"/>
                </a:solidFill>
                <a:latin typeface="Graphik Arabic Semibold" pitchFamily="2" charset="-78"/>
                <a:ea typeface="Calibri" panose="020F0502020204030204" pitchFamily="34" charset="0"/>
                <a:cs typeface="Graphik Arabic Semibold" pitchFamily="2" charset="-78"/>
              </a:rPr>
              <a:t>To submit your inquiries and suggestions, contact us through info@bqa.gov.bh ​</a:t>
            </a:r>
            <a:endParaRPr lang="en-GB" sz="800" dirty="0">
              <a:solidFill>
                <a:schemeClr val="bg1"/>
              </a:solidFill>
              <a:latin typeface="Graphik Arabic Semibold" pitchFamily="2" charset="-78"/>
              <a:ea typeface="Calibri" panose="020F0502020204030204" pitchFamily="34" charset="0"/>
              <a:cs typeface="Graphik Arabic Semibold" pitchFamily="2" charset="-78"/>
            </a:endParaRPr>
          </a:p>
        </p:txBody>
      </p:sp>
      <p:pic>
        <p:nvPicPr>
          <p:cNvPr id="40" name="Picture 39">
            <a:extLst>
              <a:ext uri="{FF2B5EF4-FFF2-40B4-BE49-F238E27FC236}">
                <a16:creationId xmlns:a16="http://schemas.microsoft.com/office/drawing/2014/main" id="{5A4DADDC-6FF3-D5F5-9E01-2D81DF523234}"/>
              </a:ext>
            </a:extLst>
          </p:cNvPr>
          <p:cNvPicPr>
            <a:picLocks noChangeAspect="1"/>
          </p:cNvPicPr>
          <p:nvPr/>
        </p:nvPicPr>
        <p:blipFill>
          <a:blip r:embed="rId5"/>
          <a:stretch>
            <a:fillRect/>
          </a:stretch>
        </p:blipFill>
        <p:spPr>
          <a:xfrm>
            <a:off x="6601926" y="4370456"/>
            <a:ext cx="3313348" cy="2176461"/>
          </a:xfrm>
          <a:prstGeom prst="rect">
            <a:avLst/>
          </a:prstGeom>
        </p:spPr>
      </p:pic>
      <p:sp>
        <p:nvSpPr>
          <p:cNvPr id="3" name="TextBox 2">
            <a:extLst>
              <a:ext uri="{FF2B5EF4-FFF2-40B4-BE49-F238E27FC236}">
                <a16:creationId xmlns:a16="http://schemas.microsoft.com/office/drawing/2014/main" id="{E4669E73-E050-F57E-DC06-6DC40C644C1C}"/>
              </a:ext>
            </a:extLst>
          </p:cNvPr>
          <p:cNvSpPr txBox="1"/>
          <p:nvPr/>
        </p:nvSpPr>
        <p:spPr>
          <a:xfrm>
            <a:off x="3426692" y="2495679"/>
            <a:ext cx="2951298" cy="248914"/>
          </a:xfrm>
          <a:prstGeom prst="rect">
            <a:avLst/>
          </a:prstGeom>
          <a:noFill/>
          <a:ln>
            <a:noFill/>
          </a:ln>
        </p:spPr>
        <p:txBody>
          <a:bodyPr wrap="square" rtlCol="0">
            <a:spAutoFit/>
          </a:bodyPr>
          <a:lstStyle/>
          <a:p>
            <a:pPr algn="l" defTabSz="622300">
              <a:lnSpc>
                <a:spcPct val="90000"/>
              </a:lnSpc>
              <a:spcBef>
                <a:spcPct val="0"/>
              </a:spcBef>
              <a:spcAft>
                <a:spcPct val="35000"/>
              </a:spcAft>
            </a:pPr>
            <a:r>
              <a:rPr lang="en-US" sz="1100" dirty="0">
                <a:solidFill>
                  <a:srgbClr val="1C4679"/>
                </a:solidFill>
                <a:latin typeface="Graphik Arabic Semibold" pitchFamily="2" charset="-78"/>
                <a:ea typeface="Calibri" panose="020F0502020204030204" pitchFamily="34" charset="0"/>
                <a:cs typeface="Graphik Arabic Semibold" pitchFamily="2" charset="-78"/>
              </a:rPr>
              <a:t>Why focus on Play-Based Learning?</a:t>
            </a:r>
            <a:endParaRPr lang="en-GB" sz="1100" dirty="0">
              <a:solidFill>
                <a:srgbClr val="1C4679"/>
              </a:solidFill>
              <a:latin typeface="Graphik Arabic Semibold" pitchFamily="2" charset="-78"/>
              <a:ea typeface="Calibri" panose="020F0502020204030204" pitchFamily="34" charset="0"/>
              <a:cs typeface="Graphik Arabic Semibold" pitchFamily="2" charset="-78"/>
            </a:endParaRPr>
          </a:p>
        </p:txBody>
      </p:sp>
      <p:pic>
        <p:nvPicPr>
          <p:cNvPr id="12" name="Picture 11" descr="A green and black logo&#10;&#10;Description automatically generated">
            <a:extLst>
              <a:ext uri="{FF2B5EF4-FFF2-40B4-BE49-F238E27FC236}">
                <a16:creationId xmlns:a16="http://schemas.microsoft.com/office/drawing/2014/main" id="{B9DFC076-250B-16F2-2A81-6694D462DF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3731" y="2516830"/>
            <a:ext cx="147583" cy="147583"/>
          </a:xfrm>
          <a:prstGeom prst="rect">
            <a:avLst/>
          </a:prstGeom>
        </p:spPr>
      </p:pic>
      <p:pic>
        <p:nvPicPr>
          <p:cNvPr id="16" name="Picture 15" descr="A child painting on a plate&#10;&#10;Description automatically generated">
            <a:extLst>
              <a:ext uri="{FF2B5EF4-FFF2-40B4-BE49-F238E27FC236}">
                <a16:creationId xmlns:a16="http://schemas.microsoft.com/office/drawing/2014/main" id="{266B5965-9E4C-9C1B-B290-20D6FD8A570D}"/>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t="5825" b="4740"/>
          <a:stretch/>
        </p:blipFill>
        <p:spPr>
          <a:xfrm>
            <a:off x="3303731" y="257451"/>
            <a:ext cx="3289272" cy="2039343"/>
          </a:xfrm>
          <a:prstGeom prst="rect">
            <a:avLst/>
          </a:prstGeom>
          <a:ln w="12700">
            <a:solidFill>
              <a:srgbClr val="397B26"/>
            </a:solidFill>
          </a:ln>
        </p:spPr>
      </p:pic>
      <p:sp>
        <p:nvSpPr>
          <p:cNvPr id="17" name="TextBox 16">
            <a:extLst>
              <a:ext uri="{FF2B5EF4-FFF2-40B4-BE49-F238E27FC236}">
                <a16:creationId xmlns:a16="http://schemas.microsoft.com/office/drawing/2014/main" id="{254CB8FD-FE70-5FF3-807C-FCB66DC6C84F}"/>
              </a:ext>
            </a:extLst>
          </p:cNvPr>
          <p:cNvSpPr txBox="1"/>
          <p:nvPr/>
        </p:nvSpPr>
        <p:spPr>
          <a:xfrm>
            <a:off x="3451314" y="2722759"/>
            <a:ext cx="2677098" cy="246221"/>
          </a:xfrm>
          <a:prstGeom prst="rect">
            <a:avLst/>
          </a:prstGeom>
          <a:noFill/>
          <a:ln>
            <a:noFill/>
          </a:ln>
        </p:spPr>
        <p:txBody>
          <a:bodyPr wrap="square" rtlCol="0">
            <a:spAutoFit/>
          </a:bodyPr>
          <a:lstStyle/>
          <a:p>
            <a:pPr defTabSz="914400">
              <a:spcBef>
                <a:spcPts val="1000"/>
              </a:spcBef>
            </a:pPr>
            <a:r>
              <a:rPr lang="en-GB" sz="1000" dirty="0">
                <a:solidFill>
                  <a:srgbClr val="4A4A4A"/>
                </a:solidFill>
                <a:latin typeface="Graphik Arabic Semibold" pitchFamily="2" charset="-78"/>
                <a:ea typeface="Calibri" panose="020F0502020204030204" pitchFamily="34" charset="0"/>
                <a:cs typeface="Graphik Arabic Semibold" pitchFamily="2" charset="-78"/>
              </a:rPr>
              <a:t>Through play, children .. </a:t>
            </a:r>
            <a:endParaRPr lang="ar-BH" sz="1000" dirty="0">
              <a:solidFill>
                <a:srgbClr val="4A4A4A"/>
              </a:solidFill>
              <a:latin typeface="Graphik Arabic Semibold" pitchFamily="2" charset="-78"/>
              <a:ea typeface="Calibri" panose="020F0502020204030204" pitchFamily="34" charset="0"/>
              <a:cs typeface="Graphik Arabic Semibold" pitchFamily="2" charset="-78"/>
            </a:endParaRPr>
          </a:p>
        </p:txBody>
      </p:sp>
      <p:grpSp>
        <p:nvGrpSpPr>
          <p:cNvPr id="18" name="Google Shape;12673;p73">
            <a:extLst>
              <a:ext uri="{FF2B5EF4-FFF2-40B4-BE49-F238E27FC236}">
                <a16:creationId xmlns:a16="http://schemas.microsoft.com/office/drawing/2014/main" id="{0B49CF06-CFF1-3648-673A-B941A8008FBF}"/>
              </a:ext>
            </a:extLst>
          </p:cNvPr>
          <p:cNvGrpSpPr/>
          <p:nvPr/>
        </p:nvGrpSpPr>
        <p:grpSpPr>
          <a:xfrm>
            <a:off x="3855415" y="3015612"/>
            <a:ext cx="2280709" cy="3560452"/>
            <a:chOff x="6836957" y="2068734"/>
            <a:chExt cx="461892" cy="721067"/>
          </a:xfrm>
          <a:solidFill>
            <a:srgbClr val="397B26"/>
          </a:solidFill>
        </p:grpSpPr>
        <p:sp>
          <p:nvSpPr>
            <p:cNvPr id="20" name="Google Shape;12674;p73">
              <a:extLst>
                <a:ext uri="{FF2B5EF4-FFF2-40B4-BE49-F238E27FC236}">
                  <a16:creationId xmlns:a16="http://schemas.microsoft.com/office/drawing/2014/main" id="{B81F954D-4560-6290-BFA5-C4EDFBC75972}"/>
                </a:ext>
              </a:extLst>
            </p:cNvPr>
            <p:cNvSpPr/>
            <p:nvPr/>
          </p:nvSpPr>
          <p:spPr>
            <a:xfrm>
              <a:off x="7080441" y="2287271"/>
              <a:ext cx="187336" cy="123319"/>
            </a:xfrm>
            <a:custGeom>
              <a:avLst/>
              <a:gdLst/>
              <a:ahLst/>
              <a:cxnLst/>
              <a:rect l="l" t="t" r="r" b="b"/>
              <a:pathLst>
                <a:path w="53871" h="35462" fill="none" extrusionOk="0">
                  <a:moveTo>
                    <a:pt x="1" y="35461"/>
                  </a:moveTo>
                  <a:lnTo>
                    <a:pt x="47249" y="35461"/>
                  </a:lnTo>
                  <a:cubicBezTo>
                    <a:pt x="51018" y="26213"/>
                    <a:pt x="52665" y="18083"/>
                    <a:pt x="53368" y="12453"/>
                  </a:cubicBezTo>
                  <a:lnTo>
                    <a:pt x="53368" y="12415"/>
                  </a:lnTo>
                  <a:cubicBezTo>
                    <a:pt x="53381" y="12315"/>
                    <a:pt x="53381" y="12227"/>
                    <a:pt x="53393" y="12139"/>
                  </a:cubicBezTo>
                  <a:lnTo>
                    <a:pt x="53419" y="11950"/>
                  </a:lnTo>
                  <a:lnTo>
                    <a:pt x="53469" y="11548"/>
                  </a:lnTo>
                  <a:cubicBezTo>
                    <a:pt x="53506" y="11171"/>
                    <a:pt x="53544" y="10807"/>
                    <a:pt x="53582" y="10455"/>
                  </a:cubicBezTo>
                  <a:cubicBezTo>
                    <a:pt x="53620" y="10091"/>
                    <a:pt x="53645" y="9789"/>
                    <a:pt x="53670" y="9487"/>
                  </a:cubicBezTo>
                  <a:lnTo>
                    <a:pt x="53682" y="9362"/>
                  </a:lnTo>
                  <a:lnTo>
                    <a:pt x="53682" y="9324"/>
                  </a:lnTo>
                  <a:cubicBezTo>
                    <a:pt x="53871" y="6899"/>
                    <a:pt x="53846" y="5441"/>
                    <a:pt x="53846" y="5253"/>
                  </a:cubicBezTo>
                  <a:lnTo>
                    <a:pt x="53833" y="5077"/>
                  </a:lnTo>
                  <a:lnTo>
                    <a:pt x="53833" y="4951"/>
                  </a:lnTo>
                  <a:cubicBezTo>
                    <a:pt x="53833" y="3280"/>
                    <a:pt x="53758" y="1634"/>
                    <a:pt x="53620" y="0"/>
                  </a:cubicBezTo>
                  <a:lnTo>
                    <a:pt x="1" y="0"/>
                  </a:lnTo>
                  <a:close/>
                </a:path>
              </a:pathLst>
            </a:custGeom>
            <a:grpFill/>
            <a:ln w="28575" cap="flat" cmpd="sng">
              <a:solidFill>
                <a:srgbClr val="397B26"/>
              </a:solidFill>
              <a:prstDash val="solid"/>
              <a:miter lim="125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675;p73">
              <a:extLst>
                <a:ext uri="{FF2B5EF4-FFF2-40B4-BE49-F238E27FC236}">
                  <a16:creationId xmlns:a16="http://schemas.microsoft.com/office/drawing/2014/main" id="{B169CF43-6F5B-60F6-09AA-7AFFCD07F684}"/>
                </a:ext>
              </a:extLst>
            </p:cNvPr>
            <p:cNvSpPr/>
            <p:nvPr/>
          </p:nvSpPr>
          <p:spPr>
            <a:xfrm>
              <a:off x="7080441" y="2105091"/>
              <a:ext cx="182750" cy="157141"/>
            </a:xfrm>
            <a:custGeom>
              <a:avLst/>
              <a:gdLst/>
              <a:ahLst/>
              <a:cxnLst/>
              <a:rect l="l" t="t" r="r" b="b"/>
              <a:pathLst>
                <a:path w="52552" h="45188" fill="none" extrusionOk="0">
                  <a:moveTo>
                    <a:pt x="1" y="45188"/>
                  </a:moveTo>
                  <a:lnTo>
                    <a:pt x="52551" y="45188"/>
                  </a:lnTo>
                  <a:cubicBezTo>
                    <a:pt x="47211" y="20458"/>
                    <a:pt x="25899" y="1609"/>
                    <a:pt x="1" y="1"/>
                  </a:cubicBezTo>
                  <a:close/>
                </a:path>
              </a:pathLst>
            </a:custGeom>
            <a:grpFill/>
            <a:ln w="28575" cap="flat" cmpd="sng">
              <a:solidFill>
                <a:srgbClr val="397B26"/>
              </a:solidFill>
              <a:prstDash val="solid"/>
              <a:miter lim="125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676;p73">
              <a:extLst>
                <a:ext uri="{FF2B5EF4-FFF2-40B4-BE49-F238E27FC236}">
                  <a16:creationId xmlns:a16="http://schemas.microsoft.com/office/drawing/2014/main" id="{BF332F04-9258-CEC2-CAD2-E11B84C8ACB7}"/>
                </a:ext>
              </a:extLst>
            </p:cNvPr>
            <p:cNvSpPr/>
            <p:nvPr/>
          </p:nvSpPr>
          <p:spPr>
            <a:xfrm>
              <a:off x="6872702" y="2287006"/>
              <a:ext cx="187378" cy="123364"/>
            </a:xfrm>
            <a:custGeom>
              <a:avLst/>
              <a:gdLst/>
              <a:ahLst/>
              <a:cxnLst/>
              <a:rect l="l" t="t" r="r" b="b"/>
              <a:pathLst>
                <a:path w="53883" h="35475" fill="none" extrusionOk="0">
                  <a:moveTo>
                    <a:pt x="53883" y="1"/>
                  </a:moveTo>
                  <a:lnTo>
                    <a:pt x="239" y="1"/>
                  </a:lnTo>
                  <a:cubicBezTo>
                    <a:pt x="101" y="1634"/>
                    <a:pt x="13" y="3293"/>
                    <a:pt x="13" y="4964"/>
                  </a:cubicBezTo>
                  <a:lnTo>
                    <a:pt x="13" y="5266"/>
                  </a:lnTo>
                  <a:cubicBezTo>
                    <a:pt x="13" y="5454"/>
                    <a:pt x="0" y="6912"/>
                    <a:pt x="189" y="9312"/>
                  </a:cubicBezTo>
                  <a:lnTo>
                    <a:pt x="189" y="9375"/>
                  </a:lnTo>
                  <a:lnTo>
                    <a:pt x="189" y="9488"/>
                  </a:lnTo>
                  <a:lnTo>
                    <a:pt x="189" y="9488"/>
                  </a:lnTo>
                  <a:cubicBezTo>
                    <a:pt x="214" y="9802"/>
                    <a:pt x="252" y="10116"/>
                    <a:pt x="277" y="10443"/>
                  </a:cubicBezTo>
                  <a:cubicBezTo>
                    <a:pt x="314" y="10820"/>
                    <a:pt x="352" y="11185"/>
                    <a:pt x="390" y="11536"/>
                  </a:cubicBezTo>
                  <a:lnTo>
                    <a:pt x="440" y="11964"/>
                  </a:lnTo>
                  <a:lnTo>
                    <a:pt x="465" y="12140"/>
                  </a:lnTo>
                  <a:lnTo>
                    <a:pt x="503" y="12416"/>
                  </a:lnTo>
                  <a:lnTo>
                    <a:pt x="503" y="12466"/>
                  </a:lnTo>
                  <a:cubicBezTo>
                    <a:pt x="1194" y="18083"/>
                    <a:pt x="2840" y="26226"/>
                    <a:pt x="6610" y="35475"/>
                  </a:cubicBezTo>
                  <a:lnTo>
                    <a:pt x="53883" y="35475"/>
                  </a:lnTo>
                  <a:close/>
                </a:path>
              </a:pathLst>
            </a:custGeom>
            <a:grpFill/>
            <a:ln w="28575" cap="flat" cmpd="sng">
              <a:solidFill>
                <a:srgbClr val="397B26"/>
              </a:solidFill>
              <a:prstDash val="solid"/>
              <a:miter lim="125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677;p73">
              <a:extLst>
                <a:ext uri="{FF2B5EF4-FFF2-40B4-BE49-F238E27FC236}">
                  <a16:creationId xmlns:a16="http://schemas.microsoft.com/office/drawing/2014/main" id="{ADBFBFA2-8702-733D-BA25-0289D484D4C0}"/>
                </a:ext>
              </a:extLst>
            </p:cNvPr>
            <p:cNvSpPr/>
            <p:nvPr/>
          </p:nvSpPr>
          <p:spPr>
            <a:xfrm>
              <a:off x="6902504" y="2430686"/>
              <a:ext cx="152902" cy="185984"/>
            </a:xfrm>
            <a:custGeom>
              <a:avLst/>
              <a:gdLst/>
              <a:ahLst/>
              <a:cxnLst/>
              <a:rect l="l" t="t" r="r" b="b"/>
              <a:pathLst>
                <a:path w="43969" h="53482" fill="none" extrusionOk="0">
                  <a:moveTo>
                    <a:pt x="43968" y="1"/>
                  </a:moveTo>
                  <a:lnTo>
                    <a:pt x="0" y="1"/>
                  </a:lnTo>
                  <a:cubicBezTo>
                    <a:pt x="4235" y="8319"/>
                    <a:pt x="10254" y="17191"/>
                    <a:pt x="18837" y="25723"/>
                  </a:cubicBezTo>
                  <a:cubicBezTo>
                    <a:pt x="24454" y="31315"/>
                    <a:pt x="28638" y="37724"/>
                    <a:pt x="31302" y="44823"/>
                  </a:cubicBezTo>
                  <a:cubicBezTo>
                    <a:pt x="31792" y="46130"/>
                    <a:pt x="32194" y="47462"/>
                    <a:pt x="32508" y="48819"/>
                  </a:cubicBezTo>
                  <a:cubicBezTo>
                    <a:pt x="33111" y="51534"/>
                    <a:pt x="35524" y="53469"/>
                    <a:pt x="38301" y="53481"/>
                  </a:cubicBezTo>
                  <a:lnTo>
                    <a:pt x="43968" y="53481"/>
                  </a:lnTo>
                  <a:close/>
                </a:path>
              </a:pathLst>
            </a:custGeom>
            <a:grpFill/>
            <a:ln w="28575" cap="flat" cmpd="sng">
              <a:solidFill>
                <a:srgbClr val="397B26"/>
              </a:solidFill>
              <a:prstDash val="solid"/>
              <a:miter lim="125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678;p73">
              <a:extLst>
                <a:ext uri="{FF2B5EF4-FFF2-40B4-BE49-F238E27FC236}">
                  <a16:creationId xmlns:a16="http://schemas.microsoft.com/office/drawing/2014/main" id="{5BF7954D-5505-B0EF-FAA7-F6CC6376C9B4}"/>
                </a:ext>
              </a:extLst>
            </p:cNvPr>
            <p:cNvSpPr/>
            <p:nvPr/>
          </p:nvSpPr>
          <p:spPr>
            <a:xfrm>
              <a:off x="6877289" y="2104831"/>
              <a:ext cx="182791" cy="157141"/>
            </a:xfrm>
            <a:custGeom>
              <a:avLst/>
              <a:gdLst/>
              <a:ahLst/>
              <a:cxnLst/>
              <a:rect l="l" t="t" r="r" b="b"/>
              <a:pathLst>
                <a:path w="52564" h="45188" fill="none" extrusionOk="0">
                  <a:moveTo>
                    <a:pt x="52564" y="45187"/>
                  </a:moveTo>
                  <a:lnTo>
                    <a:pt x="52564" y="0"/>
                  </a:lnTo>
                  <a:cubicBezTo>
                    <a:pt x="26653" y="1621"/>
                    <a:pt x="5354" y="20470"/>
                    <a:pt x="1" y="45187"/>
                  </a:cubicBezTo>
                  <a:close/>
                </a:path>
              </a:pathLst>
            </a:custGeom>
            <a:grpFill/>
            <a:ln w="28575" cap="flat" cmpd="sng">
              <a:solidFill>
                <a:srgbClr val="397B26"/>
              </a:solidFill>
              <a:prstDash val="solid"/>
              <a:miter lim="125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679;p73">
              <a:extLst>
                <a:ext uri="{FF2B5EF4-FFF2-40B4-BE49-F238E27FC236}">
                  <a16:creationId xmlns:a16="http://schemas.microsoft.com/office/drawing/2014/main" id="{35CCE766-0CFD-5AAB-B2C5-740AB58C1A6D}"/>
                </a:ext>
              </a:extLst>
            </p:cNvPr>
            <p:cNvSpPr/>
            <p:nvPr/>
          </p:nvSpPr>
          <p:spPr>
            <a:xfrm>
              <a:off x="7080441" y="2430686"/>
              <a:ext cx="152860" cy="185938"/>
            </a:xfrm>
            <a:custGeom>
              <a:avLst/>
              <a:gdLst/>
              <a:ahLst/>
              <a:cxnLst/>
              <a:rect l="l" t="t" r="r" b="b"/>
              <a:pathLst>
                <a:path w="43957" h="53469" fill="none" extrusionOk="0">
                  <a:moveTo>
                    <a:pt x="1" y="1"/>
                  </a:moveTo>
                  <a:lnTo>
                    <a:pt x="1" y="53469"/>
                  </a:lnTo>
                  <a:lnTo>
                    <a:pt x="5668" y="53469"/>
                  </a:lnTo>
                  <a:cubicBezTo>
                    <a:pt x="8445" y="53456"/>
                    <a:pt x="10845" y="51521"/>
                    <a:pt x="11448" y="48819"/>
                  </a:cubicBezTo>
                  <a:cubicBezTo>
                    <a:pt x="11762" y="47450"/>
                    <a:pt x="12165" y="46118"/>
                    <a:pt x="12655" y="44811"/>
                  </a:cubicBezTo>
                  <a:cubicBezTo>
                    <a:pt x="15319" y="37724"/>
                    <a:pt x="19503" y="31302"/>
                    <a:pt x="25120" y="25723"/>
                  </a:cubicBezTo>
                  <a:cubicBezTo>
                    <a:pt x="33703" y="17191"/>
                    <a:pt x="39722" y="8319"/>
                    <a:pt x="43956" y="1"/>
                  </a:cubicBezTo>
                  <a:close/>
                </a:path>
              </a:pathLst>
            </a:custGeom>
            <a:grpFill/>
            <a:ln w="28575" cap="flat" cmpd="sng">
              <a:solidFill>
                <a:srgbClr val="397B26"/>
              </a:solidFill>
              <a:prstDash val="solid"/>
              <a:miter lim="125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 name="Google Shape;12680;p73">
              <a:extLst>
                <a:ext uri="{FF2B5EF4-FFF2-40B4-BE49-F238E27FC236}">
                  <a16:creationId xmlns:a16="http://schemas.microsoft.com/office/drawing/2014/main" id="{E604F1CD-4854-2011-5FF9-CAC60864976D}"/>
                </a:ext>
              </a:extLst>
            </p:cNvPr>
            <p:cNvGrpSpPr/>
            <p:nvPr/>
          </p:nvGrpSpPr>
          <p:grpSpPr>
            <a:xfrm>
              <a:off x="6836957" y="2068734"/>
              <a:ext cx="461892" cy="721067"/>
              <a:chOff x="6836957" y="2068734"/>
              <a:chExt cx="461892" cy="721067"/>
            </a:xfrm>
            <a:grpFill/>
          </p:grpSpPr>
          <p:sp>
            <p:nvSpPr>
              <p:cNvPr id="34" name="Google Shape;12681;p73">
                <a:extLst>
                  <a:ext uri="{FF2B5EF4-FFF2-40B4-BE49-F238E27FC236}">
                    <a16:creationId xmlns:a16="http://schemas.microsoft.com/office/drawing/2014/main" id="{C9120DAE-3E3D-7B28-898E-16DF20FB22B1}"/>
                  </a:ext>
                </a:extLst>
              </p:cNvPr>
              <p:cNvSpPr/>
              <p:nvPr/>
            </p:nvSpPr>
            <p:spPr>
              <a:xfrm>
                <a:off x="6996059" y="2711098"/>
                <a:ext cx="143729" cy="78703"/>
              </a:xfrm>
              <a:custGeom>
                <a:avLst/>
                <a:gdLst/>
                <a:ahLst/>
                <a:cxnLst/>
                <a:rect l="l" t="t" r="r" b="b"/>
                <a:pathLst>
                  <a:path w="41331" h="22632" fill="none" extrusionOk="0">
                    <a:moveTo>
                      <a:pt x="20659" y="22632"/>
                    </a:moveTo>
                    <a:lnTo>
                      <a:pt x="20659" y="22632"/>
                    </a:lnTo>
                    <a:cubicBezTo>
                      <a:pt x="19252" y="22632"/>
                      <a:pt x="1" y="15658"/>
                      <a:pt x="1" y="5253"/>
                    </a:cubicBezTo>
                    <a:lnTo>
                      <a:pt x="1" y="0"/>
                    </a:lnTo>
                    <a:lnTo>
                      <a:pt x="41318" y="0"/>
                    </a:lnTo>
                    <a:lnTo>
                      <a:pt x="41318" y="5253"/>
                    </a:lnTo>
                    <a:cubicBezTo>
                      <a:pt x="41330" y="14125"/>
                      <a:pt x="22079" y="22632"/>
                      <a:pt x="20659" y="22632"/>
                    </a:cubicBezTo>
                    <a:close/>
                  </a:path>
                </a:pathLst>
              </a:custGeom>
              <a:grpFill/>
              <a:ln w="28575" cap="flat" cmpd="sng">
                <a:solidFill>
                  <a:srgbClr val="397B26"/>
                </a:solidFill>
                <a:prstDash val="solid"/>
                <a:miter lim="125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682;p73">
                <a:extLst>
                  <a:ext uri="{FF2B5EF4-FFF2-40B4-BE49-F238E27FC236}">
                    <a16:creationId xmlns:a16="http://schemas.microsoft.com/office/drawing/2014/main" id="{249530A6-D976-62B1-854E-C51090D5BA2F}"/>
                  </a:ext>
                </a:extLst>
              </p:cNvPr>
              <p:cNvSpPr/>
              <p:nvPr/>
            </p:nvSpPr>
            <p:spPr>
              <a:xfrm>
                <a:off x="6996059" y="2647693"/>
                <a:ext cx="143683" cy="88753"/>
              </a:xfrm>
              <a:custGeom>
                <a:avLst/>
                <a:gdLst/>
                <a:ahLst/>
                <a:cxnLst/>
                <a:rect l="l" t="t" r="r" b="b"/>
                <a:pathLst>
                  <a:path w="41318" h="25522" fill="none" extrusionOk="0">
                    <a:moveTo>
                      <a:pt x="667" y="0"/>
                    </a:moveTo>
                    <a:lnTo>
                      <a:pt x="40652" y="0"/>
                    </a:lnTo>
                    <a:cubicBezTo>
                      <a:pt x="41016" y="0"/>
                      <a:pt x="41318" y="980"/>
                      <a:pt x="41318" y="2199"/>
                    </a:cubicBezTo>
                    <a:lnTo>
                      <a:pt x="41318" y="23323"/>
                    </a:lnTo>
                    <a:cubicBezTo>
                      <a:pt x="41318" y="24542"/>
                      <a:pt x="41016" y="25522"/>
                      <a:pt x="40652" y="25522"/>
                    </a:cubicBezTo>
                    <a:lnTo>
                      <a:pt x="667" y="25522"/>
                    </a:lnTo>
                    <a:cubicBezTo>
                      <a:pt x="302" y="25522"/>
                      <a:pt x="1" y="24542"/>
                      <a:pt x="1" y="23323"/>
                    </a:cubicBezTo>
                    <a:lnTo>
                      <a:pt x="1" y="2187"/>
                    </a:lnTo>
                    <a:cubicBezTo>
                      <a:pt x="1" y="980"/>
                      <a:pt x="302" y="0"/>
                      <a:pt x="667" y="0"/>
                    </a:cubicBezTo>
                    <a:close/>
                  </a:path>
                </a:pathLst>
              </a:custGeom>
              <a:grpFill/>
              <a:ln w="28575" cap="flat" cmpd="sng">
                <a:solidFill>
                  <a:srgbClr val="397B26"/>
                </a:solidFill>
                <a:prstDash val="solid"/>
                <a:miter lim="125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683;p73">
                <a:extLst>
                  <a:ext uri="{FF2B5EF4-FFF2-40B4-BE49-F238E27FC236}">
                    <a16:creationId xmlns:a16="http://schemas.microsoft.com/office/drawing/2014/main" id="{E670AABF-47DD-A91F-8072-A5A9DF6EDC11}"/>
                  </a:ext>
                </a:extLst>
              </p:cNvPr>
              <p:cNvSpPr/>
              <p:nvPr/>
            </p:nvSpPr>
            <p:spPr>
              <a:xfrm>
                <a:off x="6990467" y="2723683"/>
                <a:ext cx="154870" cy="12721"/>
              </a:xfrm>
              <a:custGeom>
                <a:avLst/>
                <a:gdLst/>
                <a:ahLst/>
                <a:cxnLst/>
                <a:rect l="l" t="t" r="r" b="b"/>
                <a:pathLst>
                  <a:path w="44535" h="3658" fill="none" extrusionOk="0">
                    <a:moveTo>
                      <a:pt x="327" y="0"/>
                    </a:moveTo>
                    <a:lnTo>
                      <a:pt x="44207" y="0"/>
                    </a:lnTo>
                    <a:cubicBezTo>
                      <a:pt x="44383" y="0"/>
                      <a:pt x="44534" y="139"/>
                      <a:pt x="44534" y="327"/>
                    </a:cubicBezTo>
                    <a:lnTo>
                      <a:pt x="44534" y="3343"/>
                    </a:lnTo>
                    <a:cubicBezTo>
                      <a:pt x="44534" y="3519"/>
                      <a:pt x="44383" y="3657"/>
                      <a:pt x="44207" y="3657"/>
                    </a:cubicBezTo>
                    <a:lnTo>
                      <a:pt x="327" y="3657"/>
                    </a:lnTo>
                    <a:cubicBezTo>
                      <a:pt x="151" y="3657"/>
                      <a:pt x="0" y="3519"/>
                      <a:pt x="0" y="3343"/>
                    </a:cubicBezTo>
                    <a:lnTo>
                      <a:pt x="0" y="327"/>
                    </a:lnTo>
                    <a:cubicBezTo>
                      <a:pt x="0" y="139"/>
                      <a:pt x="151" y="0"/>
                      <a:pt x="327" y="0"/>
                    </a:cubicBezTo>
                    <a:close/>
                  </a:path>
                </a:pathLst>
              </a:custGeom>
              <a:grpFill/>
              <a:ln w="28575" cap="flat" cmpd="sng">
                <a:solidFill>
                  <a:srgbClr val="397B26"/>
                </a:solidFill>
                <a:prstDash val="solid"/>
                <a:miter lim="125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12684;p73">
                <a:extLst>
                  <a:ext uri="{FF2B5EF4-FFF2-40B4-BE49-F238E27FC236}">
                    <a16:creationId xmlns:a16="http://schemas.microsoft.com/office/drawing/2014/main" id="{71F63FE1-E77F-9559-6D56-45CF43E87D2C}"/>
                  </a:ext>
                </a:extLst>
              </p:cNvPr>
              <p:cNvSpPr/>
              <p:nvPr/>
            </p:nvSpPr>
            <p:spPr>
              <a:xfrm>
                <a:off x="6990467" y="2699693"/>
                <a:ext cx="154870" cy="12762"/>
              </a:xfrm>
              <a:custGeom>
                <a:avLst/>
                <a:gdLst/>
                <a:ahLst/>
                <a:cxnLst/>
                <a:rect l="l" t="t" r="r" b="b"/>
                <a:pathLst>
                  <a:path w="44535" h="3670" fill="none" extrusionOk="0">
                    <a:moveTo>
                      <a:pt x="42700" y="3669"/>
                    </a:moveTo>
                    <a:lnTo>
                      <a:pt x="1835" y="3669"/>
                    </a:lnTo>
                    <a:cubicBezTo>
                      <a:pt x="830" y="3657"/>
                      <a:pt x="13" y="2840"/>
                      <a:pt x="0" y="1835"/>
                    </a:cubicBezTo>
                    <a:lnTo>
                      <a:pt x="0" y="1835"/>
                    </a:lnTo>
                    <a:cubicBezTo>
                      <a:pt x="13" y="817"/>
                      <a:pt x="830" y="0"/>
                      <a:pt x="1835" y="0"/>
                    </a:cubicBezTo>
                    <a:lnTo>
                      <a:pt x="42700" y="0"/>
                    </a:lnTo>
                    <a:cubicBezTo>
                      <a:pt x="43717" y="0"/>
                      <a:pt x="44534" y="817"/>
                      <a:pt x="44534" y="1835"/>
                    </a:cubicBezTo>
                    <a:lnTo>
                      <a:pt x="44534" y="1835"/>
                    </a:lnTo>
                    <a:cubicBezTo>
                      <a:pt x="44534" y="2840"/>
                      <a:pt x="43717" y="3657"/>
                      <a:pt x="42700" y="3669"/>
                    </a:cubicBezTo>
                    <a:close/>
                  </a:path>
                </a:pathLst>
              </a:custGeom>
              <a:grpFill/>
              <a:ln w="28575" cap="flat" cmpd="sng">
                <a:solidFill>
                  <a:srgbClr val="397B26"/>
                </a:solidFill>
                <a:prstDash val="solid"/>
                <a:miter lim="125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685;p73">
                <a:extLst>
                  <a:ext uri="{FF2B5EF4-FFF2-40B4-BE49-F238E27FC236}">
                    <a16:creationId xmlns:a16="http://schemas.microsoft.com/office/drawing/2014/main" id="{1473E0DC-6C07-229E-46B7-457489A14864}"/>
                  </a:ext>
                </a:extLst>
              </p:cNvPr>
              <p:cNvSpPr/>
              <p:nvPr/>
            </p:nvSpPr>
            <p:spPr>
              <a:xfrm>
                <a:off x="6990467" y="2647648"/>
                <a:ext cx="154870" cy="12762"/>
              </a:xfrm>
              <a:custGeom>
                <a:avLst/>
                <a:gdLst/>
                <a:ahLst/>
                <a:cxnLst/>
                <a:rect l="l" t="t" r="r" b="b"/>
                <a:pathLst>
                  <a:path w="44535" h="3670" fill="none" extrusionOk="0">
                    <a:moveTo>
                      <a:pt x="42700" y="3670"/>
                    </a:moveTo>
                    <a:lnTo>
                      <a:pt x="1835" y="3670"/>
                    </a:lnTo>
                    <a:cubicBezTo>
                      <a:pt x="830" y="3670"/>
                      <a:pt x="13" y="2853"/>
                      <a:pt x="0" y="1835"/>
                    </a:cubicBezTo>
                    <a:lnTo>
                      <a:pt x="0" y="1835"/>
                    </a:lnTo>
                    <a:cubicBezTo>
                      <a:pt x="13" y="830"/>
                      <a:pt x="830" y="13"/>
                      <a:pt x="1835" y="1"/>
                    </a:cubicBezTo>
                    <a:lnTo>
                      <a:pt x="42700" y="1"/>
                    </a:lnTo>
                    <a:cubicBezTo>
                      <a:pt x="43717" y="13"/>
                      <a:pt x="44534" y="830"/>
                      <a:pt x="44534" y="1835"/>
                    </a:cubicBezTo>
                    <a:lnTo>
                      <a:pt x="44534" y="1835"/>
                    </a:lnTo>
                    <a:cubicBezTo>
                      <a:pt x="44534" y="2853"/>
                      <a:pt x="43717" y="3670"/>
                      <a:pt x="42700" y="3670"/>
                    </a:cubicBezTo>
                    <a:close/>
                  </a:path>
                </a:pathLst>
              </a:custGeom>
              <a:grpFill/>
              <a:ln w="28575" cap="flat" cmpd="sng">
                <a:solidFill>
                  <a:srgbClr val="397B26"/>
                </a:solidFill>
                <a:prstDash val="solid"/>
                <a:miter lim="125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686;p73">
                <a:extLst>
                  <a:ext uri="{FF2B5EF4-FFF2-40B4-BE49-F238E27FC236}">
                    <a16:creationId xmlns:a16="http://schemas.microsoft.com/office/drawing/2014/main" id="{17D4C640-12B4-FA36-0848-B87CE9F88C05}"/>
                  </a:ext>
                </a:extLst>
              </p:cNvPr>
              <p:cNvSpPr/>
              <p:nvPr/>
            </p:nvSpPr>
            <p:spPr>
              <a:xfrm>
                <a:off x="6990467" y="2672992"/>
                <a:ext cx="154870" cy="12766"/>
              </a:xfrm>
              <a:custGeom>
                <a:avLst/>
                <a:gdLst/>
                <a:ahLst/>
                <a:cxnLst/>
                <a:rect l="l" t="t" r="r" b="b"/>
                <a:pathLst>
                  <a:path w="44535" h="3671" fill="none" extrusionOk="0">
                    <a:moveTo>
                      <a:pt x="42700" y="3670"/>
                    </a:moveTo>
                    <a:lnTo>
                      <a:pt x="1835" y="3670"/>
                    </a:lnTo>
                    <a:cubicBezTo>
                      <a:pt x="817" y="3670"/>
                      <a:pt x="0" y="2841"/>
                      <a:pt x="0" y="1836"/>
                    </a:cubicBezTo>
                    <a:lnTo>
                      <a:pt x="0" y="1836"/>
                    </a:lnTo>
                    <a:cubicBezTo>
                      <a:pt x="13" y="818"/>
                      <a:pt x="830" y="1"/>
                      <a:pt x="1835" y="1"/>
                    </a:cubicBezTo>
                    <a:lnTo>
                      <a:pt x="42700" y="1"/>
                    </a:lnTo>
                    <a:cubicBezTo>
                      <a:pt x="43717" y="1"/>
                      <a:pt x="44534" y="818"/>
                      <a:pt x="44534" y="1836"/>
                    </a:cubicBezTo>
                    <a:lnTo>
                      <a:pt x="44534" y="1836"/>
                    </a:lnTo>
                    <a:cubicBezTo>
                      <a:pt x="44534" y="2841"/>
                      <a:pt x="43717" y="3670"/>
                      <a:pt x="42700" y="3670"/>
                    </a:cubicBezTo>
                    <a:close/>
                  </a:path>
                </a:pathLst>
              </a:custGeom>
              <a:grpFill/>
              <a:ln w="28575" cap="flat" cmpd="sng">
                <a:solidFill>
                  <a:srgbClr val="397B26"/>
                </a:solidFill>
                <a:prstDash val="solid"/>
                <a:miter lim="125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687;p73">
                <a:extLst>
                  <a:ext uri="{FF2B5EF4-FFF2-40B4-BE49-F238E27FC236}">
                    <a16:creationId xmlns:a16="http://schemas.microsoft.com/office/drawing/2014/main" id="{89B99932-089C-156C-CE73-FDE0A8696175}"/>
                  </a:ext>
                </a:extLst>
              </p:cNvPr>
              <p:cNvSpPr/>
              <p:nvPr/>
            </p:nvSpPr>
            <p:spPr>
              <a:xfrm>
                <a:off x="6836957" y="2068734"/>
                <a:ext cx="461892" cy="589756"/>
              </a:xfrm>
              <a:custGeom>
                <a:avLst/>
                <a:gdLst/>
                <a:ahLst/>
                <a:cxnLst/>
                <a:rect l="l" t="t" r="r" b="b"/>
                <a:pathLst>
                  <a:path w="132823" h="169592" fill="none" extrusionOk="0">
                    <a:moveTo>
                      <a:pt x="132307" y="74442"/>
                    </a:moveTo>
                    <a:cubicBezTo>
                      <a:pt x="132332" y="74278"/>
                      <a:pt x="132345" y="74127"/>
                      <a:pt x="132357" y="73977"/>
                    </a:cubicBezTo>
                    <a:cubicBezTo>
                      <a:pt x="132408" y="73562"/>
                      <a:pt x="132458" y="73135"/>
                      <a:pt x="132496" y="72720"/>
                    </a:cubicBezTo>
                    <a:cubicBezTo>
                      <a:pt x="132533" y="72343"/>
                      <a:pt x="132558" y="71991"/>
                      <a:pt x="132584" y="71639"/>
                    </a:cubicBezTo>
                    <a:cubicBezTo>
                      <a:pt x="132584" y="71577"/>
                      <a:pt x="132596" y="71501"/>
                      <a:pt x="132609" y="71438"/>
                    </a:cubicBezTo>
                    <a:cubicBezTo>
                      <a:pt x="132759" y="69754"/>
                      <a:pt x="132822" y="68071"/>
                      <a:pt x="132797" y="66387"/>
                    </a:cubicBezTo>
                    <a:cubicBezTo>
                      <a:pt x="132797" y="29719"/>
                      <a:pt x="103079" y="1"/>
                      <a:pt x="66411" y="1"/>
                    </a:cubicBezTo>
                    <a:cubicBezTo>
                      <a:pt x="29744" y="1"/>
                      <a:pt x="25" y="29719"/>
                      <a:pt x="25" y="66387"/>
                    </a:cubicBezTo>
                    <a:cubicBezTo>
                      <a:pt x="0" y="68071"/>
                      <a:pt x="63" y="69754"/>
                      <a:pt x="214" y="71438"/>
                    </a:cubicBezTo>
                    <a:cubicBezTo>
                      <a:pt x="214" y="71501"/>
                      <a:pt x="226" y="71577"/>
                      <a:pt x="239" y="71639"/>
                    </a:cubicBezTo>
                    <a:cubicBezTo>
                      <a:pt x="264" y="71991"/>
                      <a:pt x="289" y="72343"/>
                      <a:pt x="327" y="72720"/>
                    </a:cubicBezTo>
                    <a:cubicBezTo>
                      <a:pt x="365" y="73135"/>
                      <a:pt x="415" y="73562"/>
                      <a:pt x="465" y="73977"/>
                    </a:cubicBezTo>
                    <a:cubicBezTo>
                      <a:pt x="478" y="74127"/>
                      <a:pt x="490" y="74278"/>
                      <a:pt x="515" y="74442"/>
                    </a:cubicBezTo>
                    <a:cubicBezTo>
                      <a:pt x="528" y="74617"/>
                      <a:pt x="553" y="74806"/>
                      <a:pt x="578" y="74994"/>
                    </a:cubicBezTo>
                    <a:cubicBezTo>
                      <a:pt x="2187" y="87887"/>
                      <a:pt x="8306" y="113182"/>
                      <a:pt x="31390" y="136140"/>
                    </a:cubicBezTo>
                    <a:cubicBezTo>
                      <a:pt x="35926" y="140652"/>
                      <a:pt x="39545" y="146030"/>
                      <a:pt x="41782" y="152036"/>
                    </a:cubicBezTo>
                    <a:cubicBezTo>
                      <a:pt x="42775" y="154650"/>
                      <a:pt x="43164" y="157176"/>
                      <a:pt x="43177" y="158985"/>
                    </a:cubicBezTo>
                    <a:cubicBezTo>
                      <a:pt x="43202" y="166299"/>
                      <a:pt x="42976" y="169591"/>
                      <a:pt x="66411" y="169591"/>
                    </a:cubicBezTo>
                    <a:cubicBezTo>
                      <a:pt x="89834" y="169591"/>
                      <a:pt x="89621" y="166286"/>
                      <a:pt x="89646" y="158985"/>
                    </a:cubicBezTo>
                    <a:cubicBezTo>
                      <a:pt x="89646" y="157176"/>
                      <a:pt x="90048" y="154650"/>
                      <a:pt x="91041" y="152036"/>
                    </a:cubicBezTo>
                    <a:cubicBezTo>
                      <a:pt x="93277" y="146042"/>
                      <a:pt x="96896" y="140652"/>
                      <a:pt x="101433" y="136140"/>
                    </a:cubicBezTo>
                    <a:cubicBezTo>
                      <a:pt x="124516" y="113182"/>
                      <a:pt x="130636" y="87887"/>
                      <a:pt x="132244" y="74994"/>
                    </a:cubicBezTo>
                    <a:cubicBezTo>
                      <a:pt x="132269" y="74806"/>
                      <a:pt x="132295" y="74617"/>
                      <a:pt x="132307" y="74442"/>
                    </a:cubicBezTo>
                    <a:close/>
                  </a:path>
                </a:pathLst>
              </a:custGeom>
              <a:grpFill/>
              <a:ln w="28575" cap="flat" cmpd="sng">
                <a:solidFill>
                  <a:srgbClr val="397B26"/>
                </a:solidFill>
                <a:prstDash val="solid"/>
                <a:miter lim="125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
        <p:nvSpPr>
          <p:cNvPr id="48" name="TextBox 47">
            <a:extLst>
              <a:ext uri="{FF2B5EF4-FFF2-40B4-BE49-F238E27FC236}">
                <a16:creationId xmlns:a16="http://schemas.microsoft.com/office/drawing/2014/main" id="{56270DEF-94CE-6227-A254-FCCAACC74433}"/>
              </a:ext>
            </a:extLst>
          </p:cNvPr>
          <p:cNvSpPr txBox="1"/>
          <p:nvPr/>
        </p:nvSpPr>
        <p:spPr>
          <a:xfrm>
            <a:off x="5030125" y="3424308"/>
            <a:ext cx="754785" cy="507831"/>
          </a:xfrm>
          <a:prstGeom prst="rect">
            <a:avLst/>
          </a:prstGeom>
          <a:noFill/>
        </p:spPr>
        <p:txBody>
          <a:bodyPr wrap="square">
            <a:spAutoFit/>
          </a:bodyPr>
          <a:lstStyle/>
          <a:p>
            <a:pPr algn="ctr" defTabSz="914400" rtl="1">
              <a:spcBef>
                <a:spcPts val="1000"/>
              </a:spcBef>
            </a:pPr>
            <a:r>
              <a:rPr lang="en-GB" sz="900" dirty="0">
                <a:latin typeface="Graphik Arabic Semibold" pitchFamily="2" charset="-78"/>
                <a:ea typeface="Calibri" panose="020F0502020204030204" pitchFamily="34" charset="0"/>
                <a:cs typeface="Graphik Arabic Semibold" pitchFamily="2" charset="-78"/>
              </a:rPr>
              <a:t>Explore and discover</a:t>
            </a:r>
          </a:p>
        </p:txBody>
      </p:sp>
      <p:sp>
        <p:nvSpPr>
          <p:cNvPr id="49" name="TextBox 48">
            <a:extLst>
              <a:ext uri="{FF2B5EF4-FFF2-40B4-BE49-F238E27FC236}">
                <a16:creationId xmlns:a16="http://schemas.microsoft.com/office/drawing/2014/main" id="{0E9B451F-BCDF-844E-FA3E-59E2A3A8FCAA}"/>
              </a:ext>
            </a:extLst>
          </p:cNvPr>
          <p:cNvSpPr txBox="1"/>
          <p:nvPr/>
        </p:nvSpPr>
        <p:spPr>
          <a:xfrm>
            <a:off x="4215622" y="3520332"/>
            <a:ext cx="754785" cy="369332"/>
          </a:xfrm>
          <a:prstGeom prst="rect">
            <a:avLst/>
          </a:prstGeom>
          <a:noFill/>
        </p:spPr>
        <p:txBody>
          <a:bodyPr wrap="square">
            <a:spAutoFit/>
          </a:bodyPr>
          <a:lstStyle/>
          <a:p>
            <a:pPr algn="ctr" defTabSz="914400" rtl="1">
              <a:spcBef>
                <a:spcPts val="1000"/>
              </a:spcBef>
            </a:pPr>
            <a:r>
              <a:rPr lang="en-GB" sz="900" dirty="0">
                <a:latin typeface="Graphik Arabic Semibold" pitchFamily="2" charset="-78"/>
                <a:ea typeface="Calibri" panose="020F0502020204030204" pitchFamily="34" charset="0"/>
                <a:cs typeface="Graphik Arabic Semibold" pitchFamily="2" charset="-78"/>
              </a:rPr>
              <a:t>Express emotions</a:t>
            </a:r>
          </a:p>
        </p:txBody>
      </p:sp>
      <p:sp>
        <p:nvSpPr>
          <p:cNvPr id="51" name="TextBox 50">
            <a:extLst>
              <a:ext uri="{FF2B5EF4-FFF2-40B4-BE49-F238E27FC236}">
                <a16:creationId xmlns:a16="http://schemas.microsoft.com/office/drawing/2014/main" id="{83AB737D-07B6-E989-79C0-57B7454E32D4}"/>
              </a:ext>
            </a:extLst>
          </p:cNvPr>
          <p:cNvSpPr txBox="1"/>
          <p:nvPr/>
        </p:nvSpPr>
        <p:spPr>
          <a:xfrm>
            <a:off x="5133641" y="4143515"/>
            <a:ext cx="754785" cy="507831"/>
          </a:xfrm>
          <a:prstGeom prst="rect">
            <a:avLst/>
          </a:prstGeom>
          <a:noFill/>
        </p:spPr>
        <p:txBody>
          <a:bodyPr wrap="square">
            <a:spAutoFit/>
          </a:bodyPr>
          <a:lstStyle/>
          <a:p>
            <a:pPr algn="ctr" defTabSz="914400" rtl="1">
              <a:spcBef>
                <a:spcPts val="1000"/>
              </a:spcBef>
            </a:pPr>
            <a:r>
              <a:rPr lang="en-GB" sz="900" dirty="0">
                <a:latin typeface="Graphik Arabic Semibold" pitchFamily="2" charset="-78"/>
                <a:ea typeface="Calibri" panose="020F0502020204030204" pitchFamily="34" charset="0"/>
                <a:cs typeface="Graphik Arabic Semibold" pitchFamily="2" charset="-78"/>
              </a:rPr>
              <a:t>Develop social skills</a:t>
            </a:r>
          </a:p>
        </p:txBody>
      </p:sp>
      <p:sp>
        <p:nvSpPr>
          <p:cNvPr id="52" name="TextBox 51">
            <a:extLst>
              <a:ext uri="{FF2B5EF4-FFF2-40B4-BE49-F238E27FC236}">
                <a16:creationId xmlns:a16="http://schemas.microsoft.com/office/drawing/2014/main" id="{8F94B925-4A69-F924-C1DC-BA54F711F70A}"/>
              </a:ext>
            </a:extLst>
          </p:cNvPr>
          <p:cNvSpPr txBox="1"/>
          <p:nvPr/>
        </p:nvSpPr>
        <p:spPr>
          <a:xfrm>
            <a:off x="4053813" y="4187878"/>
            <a:ext cx="925226" cy="369332"/>
          </a:xfrm>
          <a:prstGeom prst="rect">
            <a:avLst/>
          </a:prstGeom>
          <a:noFill/>
        </p:spPr>
        <p:txBody>
          <a:bodyPr wrap="square">
            <a:spAutoFit/>
          </a:bodyPr>
          <a:lstStyle/>
          <a:p>
            <a:pPr algn="ctr" defTabSz="914400" rtl="1">
              <a:spcBef>
                <a:spcPts val="1000"/>
              </a:spcBef>
            </a:pPr>
            <a:r>
              <a:rPr lang="en-GB" sz="900" dirty="0">
                <a:latin typeface="Graphik Arabic Semibold" pitchFamily="2" charset="-78"/>
                <a:ea typeface="Calibri" panose="020F0502020204030204" pitchFamily="34" charset="0"/>
                <a:cs typeface="Graphik Arabic Semibold" pitchFamily="2" charset="-78"/>
              </a:rPr>
              <a:t>Build confidence</a:t>
            </a:r>
          </a:p>
        </p:txBody>
      </p:sp>
      <p:sp>
        <p:nvSpPr>
          <p:cNvPr id="54" name="TextBox 53">
            <a:extLst>
              <a:ext uri="{FF2B5EF4-FFF2-40B4-BE49-F238E27FC236}">
                <a16:creationId xmlns:a16="http://schemas.microsoft.com/office/drawing/2014/main" id="{D76AE05C-CDC8-957B-A3C7-9D11C31BEB3E}"/>
              </a:ext>
            </a:extLst>
          </p:cNvPr>
          <p:cNvSpPr txBox="1"/>
          <p:nvPr/>
        </p:nvSpPr>
        <p:spPr>
          <a:xfrm>
            <a:off x="5016014" y="4839632"/>
            <a:ext cx="811647" cy="338554"/>
          </a:xfrm>
          <a:prstGeom prst="rect">
            <a:avLst/>
          </a:prstGeom>
          <a:noFill/>
        </p:spPr>
        <p:txBody>
          <a:bodyPr wrap="square">
            <a:spAutoFit/>
          </a:bodyPr>
          <a:lstStyle/>
          <a:p>
            <a:pPr defTabSz="914400" rtl="1">
              <a:spcBef>
                <a:spcPts val="1000"/>
              </a:spcBef>
            </a:pPr>
            <a:r>
              <a:rPr lang="en-GB" sz="800" dirty="0">
                <a:latin typeface="Graphik Arabic Semibold" pitchFamily="2" charset="-78"/>
                <a:ea typeface="Calibri" panose="020F0502020204030204" pitchFamily="34" charset="0"/>
                <a:cs typeface="Graphik Arabic Semibold" pitchFamily="2" charset="-78"/>
              </a:rPr>
              <a:t>Solve problems</a:t>
            </a:r>
          </a:p>
        </p:txBody>
      </p:sp>
      <p:sp>
        <p:nvSpPr>
          <p:cNvPr id="56" name="TextBox 55">
            <a:extLst>
              <a:ext uri="{FF2B5EF4-FFF2-40B4-BE49-F238E27FC236}">
                <a16:creationId xmlns:a16="http://schemas.microsoft.com/office/drawing/2014/main" id="{6DE73EBE-2C0A-14A7-BDE0-0D3D2758DC13}"/>
              </a:ext>
            </a:extLst>
          </p:cNvPr>
          <p:cNvSpPr txBox="1"/>
          <p:nvPr/>
        </p:nvSpPr>
        <p:spPr>
          <a:xfrm>
            <a:off x="4217985" y="4825769"/>
            <a:ext cx="764710" cy="338554"/>
          </a:xfrm>
          <a:prstGeom prst="rect">
            <a:avLst/>
          </a:prstGeom>
          <a:noFill/>
        </p:spPr>
        <p:txBody>
          <a:bodyPr wrap="square">
            <a:spAutoFit/>
          </a:bodyPr>
          <a:lstStyle/>
          <a:p>
            <a:pPr algn="r" defTabSz="914400" rtl="1">
              <a:spcBef>
                <a:spcPts val="1000"/>
              </a:spcBef>
            </a:pPr>
            <a:r>
              <a:rPr lang="en-GB" sz="800" dirty="0">
                <a:latin typeface="Graphik Arabic Semibold" pitchFamily="2" charset="-78"/>
                <a:ea typeface="Calibri" panose="020F0502020204030204" pitchFamily="34" charset="0"/>
                <a:cs typeface="Graphik Arabic Semibold" pitchFamily="2" charset="-78"/>
              </a:rPr>
              <a:t>Enhance creativity</a:t>
            </a:r>
          </a:p>
        </p:txBody>
      </p:sp>
      <p:pic>
        <p:nvPicPr>
          <p:cNvPr id="57" name="Picture 56" descr="A green line drawing of a couple of kids&#10;&#10;Description automatically generated">
            <a:extLst>
              <a:ext uri="{FF2B5EF4-FFF2-40B4-BE49-F238E27FC236}">
                <a16:creationId xmlns:a16="http://schemas.microsoft.com/office/drawing/2014/main" id="{9E5ACA0E-58DC-D19E-61BD-ECD0F6B51723}"/>
              </a:ext>
            </a:extLst>
          </p:cNvPr>
          <p:cNvPicPr>
            <a:picLocks noChangeAspect="1"/>
          </p:cNvPicPr>
          <p:nvPr/>
        </p:nvPicPr>
        <p:blipFill>
          <a:blip r:embed="rId9">
            <a:extLst>
              <a:ext uri="{28A0092B-C50C-407E-A947-70E740481C1C}">
                <a14:useLocalDpi xmlns:a14="http://schemas.microsoft.com/office/drawing/2010/main" val="0"/>
              </a:ext>
            </a:extLst>
          </a:blip>
          <a:srcRect b="19329"/>
          <a:stretch/>
        </p:blipFill>
        <p:spPr>
          <a:xfrm>
            <a:off x="3350826" y="5876965"/>
            <a:ext cx="1216092" cy="981035"/>
          </a:xfrm>
          <a:prstGeom prst="rect">
            <a:avLst/>
          </a:prstGeom>
        </p:spPr>
      </p:pic>
      <p:sp>
        <p:nvSpPr>
          <p:cNvPr id="107" name="Rectangle 106">
            <a:extLst>
              <a:ext uri="{FF2B5EF4-FFF2-40B4-BE49-F238E27FC236}">
                <a16:creationId xmlns:a16="http://schemas.microsoft.com/office/drawing/2014/main" id="{29B199E8-B064-0096-55A1-1F86B8331A73}"/>
              </a:ext>
            </a:extLst>
          </p:cNvPr>
          <p:cNvSpPr/>
          <p:nvPr/>
        </p:nvSpPr>
        <p:spPr>
          <a:xfrm>
            <a:off x="71674" y="340286"/>
            <a:ext cx="3025293" cy="1668009"/>
          </a:xfrm>
          <a:prstGeom prst="rect">
            <a:avLst/>
          </a:prstGeom>
          <a:noFill/>
          <a:ln>
            <a:noFill/>
          </a:ln>
        </p:spPr>
        <p:txBody>
          <a:bodyPr/>
          <a:lstStyle/>
          <a:p>
            <a:endParaRPr lang="en-US">
              <a:latin typeface="Graphik Arabic Regular" pitchFamily="2" charset="-78"/>
              <a:cs typeface="Graphik Arabic Regular" pitchFamily="2" charset="-78"/>
            </a:endParaRPr>
          </a:p>
        </p:txBody>
      </p:sp>
      <p:sp>
        <p:nvSpPr>
          <p:cNvPr id="109" name="Freeform: Shape 108">
            <a:extLst>
              <a:ext uri="{FF2B5EF4-FFF2-40B4-BE49-F238E27FC236}">
                <a16:creationId xmlns:a16="http://schemas.microsoft.com/office/drawing/2014/main" id="{A01D4B2A-2EEA-EA8F-11D2-9D0C98E8E7AF}"/>
              </a:ext>
            </a:extLst>
          </p:cNvPr>
          <p:cNvSpPr/>
          <p:nvPr/>
        </p:nvSpPr>
        <p:spPr>
          <a:xfrm>
            <a:off x="340416" y="337443"/>
            <a:ext cx="2351264" cy="377425"/>
          </a:xfrm>
          <a:custGeom>
            <a:avLst/>
            <a:gdLst>
              <a:gd name="connsiteX0" fmla="*/ 0 w 2735763"/>
              <a:gd name="connsiteY0" fmla="*/ 37709 h 377093"/>
              <a:gd name="connsiteX1" fmla="*/ 37709 w 2735763"/>
              <a:gd name="connsiteY1" fmla="*/ 0 h 377093"/>
              <a:gd name="connsiteX2" fmla="*/ 2698054 w 2735763"/>
              <a:gd name="connsiteY2" fmla="*/ 0 h 377093"/>
              <a:gd name="connsiteX3" fmla="*/ 2735763 w 2735763"/>
              <a:gd name="connsiteY3" fmla="*/ 37709 h 377093"/>
              <a:gd name="connsiteX4" fmla="*/ 2735763 w 2735763"/>
              <a:gd name="connsiteY4" fmla="*/ 339384 h 377093"/>
              <a:gd name="connsiteX5" fmla="*/ 2698054 w 2735763"/>
              <a:gd name="connsiteY5" fmla="*/ 377093 h 377093"/>
              <a:gd name="connsiteX6" fmla="*/ 37709 w 2735763"/>
              <a:gd name="connsiteY6" fmla="*/ 377093 h 377093"/>
              <a:gd name="connsiteX7" fmla="*/ 0 w 2735763"/>
              <a:gd name="connsiteY7" fmla="*/ 339384 h 377093"/>
              <a:gd name="connsiteX8" fmla="*/ 0 w 2735763"/>
              <a:gd name="connsiteY8" fmla="*/ 37709 h 37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35763" h="377093">
                <a:moveTo>
                  <a:pt x="0" y="37709"/>
                </a:moveTo>
                <a:cubicBezTo>
                  <a:pt x="0" y="16883"/>
                  <a:pt x="16883" y="0"/>
                  <a:pt x="37709" y="0"/>
                </a:cubicBezTo>
                <a:lnTo>
                  <a:pt x="2698054" y="0"/>
                </a:lnTo>
                <a:cubicBezTo>
                  <a:pt x="2718880" y="0"/>
                  <a:pt x="2735763" y="16883"/>
                  <a:pt x="2735763" y="37709"/>
                </a:cubicBezTo>
                <a:lnTo>
                  <a:pt x="2735763" y="339384"/>
                </a:lnTo>
                <a:cubicBezTo>
                  <a:pt x="2735763" y="360210"/>
                  <a:pt x="2718880" y="377093"/>
                  <a:pt x="2698054" y="377093"/>
                </a:cubicBezTo>
                <a:lnTo>
                  <a:pt x="37709" y="377093"/>
                </a:lnTo>
                <a:cubicBezTo>
                  <a:pt x="16883" y="377093"/>
                  <a:pt x="0" y="360210"/>
                  <a:pt x="0" y="339384"/>
                </a:cubicBezTo>
                <a:lnTo>
                  <a:pt x="0" y="37709"/>
                </a:lnTo>
                <a:close/>
              </a:path>
            </a:pathLst>
          </a:custGeom>
          <a:noFill/>
          <a:ln>
            <a:noFill/>
          </a:ln>
        </p:spPr>
        <p:style>
          <a:lnRef idx="2">
            <a:schemeClr val="accent3">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7715" tIns="28825" rIns="37715" bIns="28825" numCol="1" spcCol="1270" anchor="ctr" anchorCtr="0">
            <a:noAutofit/>
          </a:bodyPr>
          <a:lstStyle/>
          <a:p>
            <a:pPr marL="0" lvl="0" indent="0" algn="l" defTabSz="622300">
              <a:lnSpc>
                <a:spcPct val="90000"/>
              </a:lnSpc>
              <a:spcBef>
                <a:spcPct val="0"/>
              </a:spcBef>
              <a:spcAft>
                <a:spcPct val="35000"/>
              </a:spcAft>
              <a:buNone/>
            </a:pPr>
            <a:r>
              <a:rPr lang="en-US" sz="1000" dirty="0">
                <a:solidFill>
                  <a:srgbClr val="244D7D"/>
                </a:solidFill>
                <a:latin typeface="Graphik Arabic Semibold" pitchFamily="2" charset="-78"/>
                <a:ea typeface="Calibri" panose="020F0502020204030204" pitchFamily="34" charset="0"/>
                <a:cs typeface="Graphik Arabic Semibold" pitchFamily="2" charset="-78"/>
              </a:rPr>
              <a:t>What happens after the evaluation process?​</a:t>
            </a:r>
          </a:p>
        </p:txBody>
      </p:sp>
      <p:sp>
        <p:nvSpPr>
          <p:cNvPr id="110" name="Freeform: Shape 109">
            <a:extLst>
              <a:ext uri="{FF2B5EF4-FFF2-40B4-BE49-F238E27FC236}">
                <a16:creationId xmlns:a16="http://schemas.microsoft.com/office/drawing/2014/main" id="{D5E6DF93-E3BC-8590-4690-6570947B5AC2}"/>
              </a:ext>
            </a:extLst>
          </p:cNvPr>
          <p:cNvSpPr/>
          <p:nvPr/>
        </p:nvSpPr>
        <p:spPr>
          <a:xfrm>
            <a:off x="725451" y="733150"/>
            <a:ext cx="2248802" cy="377425"/>
          </a:xfrm>
          <a:custGeom>
            <a:avLst/>
            <a:gdLst>
              <a:gd name="connsiteX0" fmla="*/ 0 w 2336043"/>
              <a:gd name="connsiteY0" fmla="*/ 62861 h 377093"/>
              <a:gd name="connsiteX1" fmla="*/ 62861 w 2336043"/>
              <a:gd name="connsiteY1" fmla="*/ 0 h 377093"/>
              <a:gd name="connsiteX2" fmla="*/ 2273182 w 2336043"/>
              <a:gd name="connsiteY2" fmla="*/ 0 h 377093"/>
              <a:gd name="connsiteX3" fmla="*/ 2336043 w 2336043"/>
              <a:gd name="connsiteY3" fmla="*/ 62861 h 377093"/>
              <a:gd name="connsiteX4" fmla="*/ 2336043 w 2336043"/>
              <a:gd name="connsiteY4" fmla="*/ 314232 h 377093"/>
              <a:gd name="connsiteX5" fmla="*/ 2273182 w 2336043"/>
              <a:gd name="connsiteY5" fmla="*/ 377093 h 377093"/>
              <a:gd name="connsiteX6" fmla="*/ 62861 w 2336043"/>
              <a:gd name="connsiteY6" fmla="*/ 377093 h 377093"/>
              <a:gd name="connsiteX7" fmla="*/ 0 w 2336043"/>
              <a:gd name="connsiteY7" fmla="*/ 314232 h 377093"/>
              <a:gd name="connsiteX8" fmla="*/ 0 w 2336043"/>
              <a:gd name="connsiteY8" fmla="*/ 62861 h 37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6043" h="377093">
                <a:moveTo>
                  <a:pt x="0" y="62861"/>
                </a:moveTo>
                <a:cubicBezTo>
                  <a:pt x="0" y="28144"/>
                  <a:pt x="28144" y="0"/>
                  <a:pt x="62861" y="0"/>
                </a:cubicBezTo>
                <a:lnTo>
                  <a:pt x="2273182" y="0"/>
                </a:lnTo>
                <a:cubicBezTo>
                  <a:pt x="2307899" y="0"/>
                  <a:pt x="2336043" y="28144"/>
                  <a:pt x="2336043" y="62861"/>
                </a:cubicBezTo>
                <a:lnTo>
                  <a:pt x="2336043" y="314232"/>
                </a:lnTo>
                <a:cubicBezTo>
                  <a:pt x="2336043" y="348949"/>
                  <a:pt x="2307899" y="377093"/>
                  <a:pt x="2273182" y="377093"/>
                </a:cubicBezTo>
                <a:lnTo>
                  <a:pt x="62861" y="377093"/>
                </a:lnTo>
                <a:cubicBezTo>
                  <a:pt x="28144" y="377093"/>
                  <a:pt x="0" y="348949"/>
                  <a:pt x="0" y="314232"/>
                </a:cubicBezTo>
                <a:lnTo>
                  <a:pt x="0" y="62861"/>
                </a:lnTo>
                <a:close/>
              </a:path>
            </a:pathLst>
          </a:custGeom>
          <a:noFill/>
          <a:ln>
            <a:noFill/>
          </a:ln>
        </p:spPr>
        <p:style>
          <a:lnRef idx="2">
            <a:schemeClr val="accent3">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96643" tIns="96643" rIns="96643" bIns="96643" numCol="1" spcCol="1270" anchor="ctr" anchorCtr="0">
            <a:noAutofit/>
          </a:bodyPr>
          <a:lstStyle/>
          <a:p>
            <a:pPr marL="0" lvl="0" indent="0" algn="l" defTabSz="488950">
              <a:lnSpc>
                <a:spcPct val="90000"/>
              </a:lnSpc>
              <a:spcBef>
                <a:spcPct val="0"/>
              </a:spcBef>
              <a:spcAft>
                <a:spcPct val="35000"/>
              </a:spcAft>
              <a:buNone/>
            </a:pPr>
            <a:r>
              <a:rPr lang="en-US" sz="1000" dirty="0">
                <a:solidFill>
                  <a:srgbClr val="4A4A4A"/>
                </a:solidFill>
                <a:latin typeface="Graphik Arabic Semibold" pitchFamily="2" charset="-78"/>
                <a:ea typeface="Calibri" panose="020F0502020204030204" pitchFamily="34" charset="0"/>
                <a:cs typeface="Graphik Arabic Semibold" pitchFamily="2" charset="-78"/>
              </a:rPr>
              <a:t>Inform kindergarten leadership of the results​</a:t>
            </a:r>
          </a:p>
        </p:txBody>
      </p:sp>
      <p:sp>
        <p:nvSpPr>
          <p:cNvPr id="111" name="Freeform: Shape 110">
            <a:extLst>
              <a:ext uri="{FF2B5EF4-FFF2-40B4-BE49-F238E27FC236}">
                <a16:creationId xmlns:a16="http://schemas.microsoft.com/office/drawing/2014/main" id="{B8534619-9C19-EB1D-034B-1B20AA8ECF41}"/>
              </a:ext>
            </a:extLst>
          </p:cNvPr>
          <p:cNvSpPr/>
          <p:nvPr/>
        </p:nvSpPr>
        <p:spPr>
          <a:xfrm>
            <a:off x="752468" y="1163028"/>
            <a:ext cx="2108419" cy="377425"/>
          </a:xfrm>
          <a:custGeom>
            <a:avLst/>
            <a:gdLst>
              <a:gd name="connsiteX0" fmla="*/ 0 w 2336043"/>
              <a:gd name="connsiteY0" fmla="*/ 62861 h 377093"/>
              <a:gd name="connsiteX1" fmla="*/ 62861 w 2336043"/>
              <a:gd name="connsiteY1" fmla="*/ 0 h 377093"/>
              <a:gd name="connsiteX2" fmla="*/ 2273182 w 2336043"/>
              <a:gd name="connsiteY2" fmla="*/ 0 h 377093"/>
              <a:gd name="connsiteX3" fmla="*/ 2336043 w 2336043"/>
              <a:gd name="connsiteY3" fmla="*/ 62861 h 377093"/>
              <a:gd name="connsiteX4" fmla="*/ 2336043 w 2336043"/>
              <a:gd name="connsiteY4" fmla="*/ 314232 h 377093"/>
              <a:gd name="connsiteX5" fmla="*/ 2273182 w 2336043"/>
              <a:gd name="connsiteY5" fmla="*/ 377093 h 377093"/>
              <a:gd name="connsiteX6" fmla="*/ 62861 w 2336043"/>
              <a:gd name="connsiteY6" fmla="*/ 377093 h 377093"/>
              <a:gd name="connsiteX7" fmla="*/ 0 w 2336043"/>
              <a:gd name="connsiteY7" fmla="*/ 314232 h 377093"/>
              <a:gd name="connsiteX8" fmla="*/ 0 w 2336043"/>
              <a:gd name="connsiteY8" fmla="*/ 62861 h 37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6043" h="377093">
                <a:moveTo>
                  <a:pt x="0" y="62861"/>
                </a:moveTo>
                <a:cubicBezTo>
                  <a:pt x="0" y="28144"/>
                  <a:pt x="28144" y="0"/>
                  <a:pt x="62861" y="0"/>
                </a:cubicBezTo>
                <a:lnTo>
                  <a:pt x="2273182" y="0"/>
                </a:lnTo>
                <a:cubicBezTo>
                  <a:pt x="2307899" y="0"/>
                  <a:pt x="2336043" y="28144"/>
                  <a:pt x="2336043" y="62861"/>
                </a:cubicBezTo>
                <a:lnTo>
                  <a:pt x="2336043" y="314232"/>
                </a:lnTo>
                <a:cubicBezTo>
                  <a:pt x="2336043" y="348949"/>
                  <a:pt x="2307899" y="377093"/>
                  <a:pt x="2273182" y="377093"/>
                </a:cubicBezTo>
                <a:lnTo>
                  <a:pt x="62861" y="377093"/>
                </a:lnTo>
                <a:cubicBezTo>
                  <a:pt x="28144" y="377093"/>
                  <a:pt x="0" y="348949"/>
                  <a:pt x="0" y="314232"/>
                </a:cubicBezTo>
                <a:lnTo>
                  <a:pt x="0" y="62861"/>
                </a:lnTo>
                <a:close/>
              </a:path>
            </a:pathLst>
          </a:custGeom>
          <a:noFill/>
          <a:ln>
            <a:noFill/>
          </a:ln>
        </p:spPr>
        <p:style>
          <a:lnRef idx="2">
            <a:schemeClr val="accent3">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96643" tIns="96643" rIns="96643" bIns="96643" numCol="1" spcCol="1270" anchor="ctr" anchorCtr="0">
            <a:noAutofit/>
          </a:bodyPr>
          <a:lstStyle/>
          <a:p>
            <a:pPr marL="0" lvl="0" indent="0" algn="l" defTabSz="488950">
              <a:lnSpc>
                <a:spcPct val="90000"/>
              </a:lnSpc>
              <a:spcBef>
                <a:spcPct val="0"/>
              </a:spcBef>
              <a:spcAft>
                <a:spcPct val="35000"/>
              </a:spcAft>
              <a:buNone/>
            </a:pPr>
            <a:r>
              <a:rPr lang="en-US" sz="1000" dirty="0">
                <a:solidFill>
                  <a:srgbClr val="4A4A4A"/>
                </a:solidFill>
                <a:latin typeface="Graphik Arabic Semibold" pitchFamily="2" charset="-78"/>
                <a:ea typeface="Calibri" panose="020F0502020204030204" pitchFamily="34" charset="0"/>
                <a:cs typeface="Graphik Arabic Semibold" pitchFamily="2" charset="-78"/>
              </a:rPr>
              <a:t>Prepare a report on the review results and kindergarten’s performance.​</a:t>
            </a:r>
          </a:p>
        </p:txBody>
      </p:sp>
      <p:sp>
        <p:nvSpPr>
          <p:cNvPr id="1026" name="Freeform: Shape 1025">
            <a:extLst>
              <a:ext uri="{FF2B5EF4-FFF2-40B4-BE49-F238E27FC236}">
                <a16:creationId xmlns:a16="http://schemas.microsoft.com/office/drawing/2014/main" id="{ABED352C-9795-A363-69E0-2207E3669E16}"/>
              </a:ext>
            </a:extLst>
          </p:cNvPr>
          <p:cNvSpPr/>
          <p:nvPr/>
        </p:nvSpPr>
        <p:spPr>
          <a:xfrm>
            <a:off x="752468" y="1635755"/>
            <a:ext cx="2076741" cy="377425"/>
          </a:xfrm>
          <a:custGeom>
            <a:avLst/>
            <a:gdLst>
              <a:gd name="connsiteX0" fmla="*/ 0 w 2336043"/>
              <a:gd name="connsiteY0" fmla="*/ 62861 h 377093"/>
              <a:gd name="connsiteX1" fmla="*/ 62861 w 2336043"/>
              <a:gd name="connsiteY1" fmla="*/ 0 h 377093"/>
              <a:gd name="connsiteX2" fmla="*/ 2273182 w 2336043"/>
              <a:gd name="connsiteY2" fmla="*/ 0 h 377093"/>
              <a:gd name="connsiteX3" fmla="*/ 2336043 w 2336043"/>
              <a:gd name="connsiteY3" fmla="*/ 62861 h 377093"/>
              <a:gd name="connsiteX4" fmla="*/ 2336043 w 2336043"/>
              <a:gd name="connsiteY4" fmla="*/ 314232 h 377093"/>
              <a:gd name="connsiteX5" fmla="*/ 2273182 w 2336043"/>
              <a:gd name="connsiteY5" fmla="*/ 377093 h 377093"/>
              <a:gd name="connsiteX6" fmla="*/ 62861 w 2336043"/>
              <a:gd name="connsiteY6" fmla="*/ 377093 h 377093"/>
              <a:gd name="connsiteX7" fmla="*/ 0 w 2336043"/>
              <a:gd name="connsiteY7" fmla="*/ 314232 h 377093"/>
              <a:gd name="connsiteX8" fmla="*/ 0 w 2336043"/>
              <a:gd name="connsiteY8" fmla="*/ 62861 h 37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6043" h="377093">
                <a:moveTo>
                  <a:pt x="0" y="62861"/>
                </a:moveTo>
                <a:cubicBezTo>
                  <a:pt x="0" y="28144"/>
                  <a:pt x="28144" y="0"/>
                  <a:pt x="62861" y="0"/>
                </a:cubicBezTo>
                <a:lnTo>
                  <a:pt x="2273182" y="0"/>
                </a:lnTo>
                <a:cubicBezTo>
                  <a:pt x="2307899" y="0"/>
                  <a:pt x="2336043" y="28144"/>
                  <a:pt x="2336043" y="62861"/>
                </a:cubicBezTo>
                <a:lnTo>
                  <a:pt x="2336043" y="314232"/>
                </a:lnTo>
                <a:cubicBezTo>
                  <a:pt x="2336043" y="348949"/>
                  <a:pt x="2307899" y="377093"/>
                  <a:pt x="2273182" y="377093"/>
                </a:cubicBezTo>
                <a:lnTo>
                  <a:pt x="62861" y="377093"/>
                </a:lnTo>
                <a:cubicBezTo>
                  <a:pt x="28144" y="377093"/>
                  <a:pt x="0" y="348949"/>
                  <a:pt x="0" y="314232"/>
                </a:cubicBezTo>
                <a:lnTo>
                  <a:pt x="0" y="62861"/>
                </a:lnTo>
                <a:close/>
              </a:path>
            </a:pathLst>
          </a:custGeom>
          <a:noFill/>
          <a:ln>
            <a:noFill/>
          </a:ln>
        </p:spPr>
        <p:style>
          <a:lnRef idx="2">
            <a:schemeClr val="accent3">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96643" tIns="96643" rIns="96643" bIns="96643" numCol="1" spcCol="1270" anchor="ctr" anchorCtr="0">
            <a:noAutofit/>
          </a:bodyPr>
          <a:lstStyle/>
          <a:p>
            <a:pPr algn="l" defTabSz="488950">
              <a:lnSpc>
                <a:spcPct val="90000"/>
              </a:lnSpc>
              <a:spcBef>
                <a:spcPct val="0"/>
              </a:spcBef>
              <a:spcAft>
                <a:spcPct val="35000"/>
              </a:spcAft>
            </a:pPr>
            <a:r>
              <a:rPr lang="en-US" sz="1000" dirty="0">
                <a:solidFill>
                  <a:srgbClr val="4A4A4A"/>
                </a:solidFill>
                <a:latin typeface="Graphik Arabic Semibold" pitchFamily="2" charset="-78"/>
                <a:ea typeface="Calibri" panose="020F0502020204030204" pitchFamily="34" charset="0"/>
                <a:cs typeface="Graphik Arabic Semibold" pitchFamily="2" charset="-78"/>
              </a:rPr>
              <a:t>Publish the report on BQA website after endorsement </a:t>
            </a:r>
          </a:p>
        </p:txBody>
      </p:sp>
      <p:sp>
        <p:nvSpPr>
          <p:cNvPr id="1030" name="TextBox 1029">
            <a:extLst>
              <a:ext uri="{FF2B5EF4-FFF2-40B4-BE49-F238E27FC236}">
                <a16:creationId xmlns:a16="http://schemas.microsoft.com/office/drawing/2014/main" id="{D47BB55C-FDA3-8CC0-0A65-2EA01AF267E2}"/>
              </a:ext>
            </a:extLst>
          </p:cNvPr>
          <p:cNvSpPr txBox="1"/>
          <p:nvPr/>
        </p:nvSpPr>
        <p:spPr>
          <a:xfrm>
            <a:off x="311190" y="2189880"/>
            <a:ext cx="2549697" cy="261610"/>
          </a:xfrm>
          <a:prstGeom prst="rect">
            <a:avLst/>
          </a:prstGeom>
          <a:noFill/>
          <a:ln>
            <a:noFill/>
          </a:ln>
        </p:spPr>
        <p:txBody>
          <a:bodyPr wrap="square" rtlCol="0">
            <a:spAutoFit/>
          </a:bodyPr>
          <a:lstStyle/>
          <a:p>
            <a:pPr algn="just" defTabSz="914400">
              <a:spcBef>
                <a:spcPts val="1000"/>
              </a:spcBef>
            </a:pPr>
            <a:r>
              <a:rPr lang="en-US" sz="1100" dirty="0">
                <a:solidFill>
                  <a:srgbClr val="1C4679"/>
                </a:solidFill>
                <a:latin typeface="Graphik Arabic Semibold" pitchFamily="2" charset="-78"/>
                <a:ea typeface="Calibri" panose="020F0502020204030204" pitchFamily="34" charset="0"/>
                <a:cs typeface="Graphik Arabic Semibold" pitchFamily="2" charset="-78"/>
              </a:rPr>
              <a:t>Parents role in the review process: ​</a:t>
            </a:r>
            <a:endParaRPr lang="ar-BH" sz="1100" dirty="0">
              <a:solidFill>
                <a:srgbClr val="1C4679"/>
              </a:solidFill>
              <a:latin typeface="Graphik Arabic Semibold" pitchFamily="2" charset="-78"/>
              <a:ea typeface="Calibri" panose="020F0502020204030204" pitchFamily="34" charset="0"/>
              <a:cs typeface="Graphik Arabic Semibold" pitchFamily="2" charset="-78"/>
            </a:endParaRPr>
          </a:p>
        </p:txBody>
      </p:sp>
      <p:sp>
        <p:nvSpPr>
          <p:cNvPr id="1032" name="TextBox 1031">
            <a:extLst>
              <a:ext uri="{FF2B5EF4-FFF2-40B4-BE49-F238E27FC236}">
                <a16:creationId xmlns:a16="http://schemas.microsoft.com/office/drawing/2014/main" id="{AFD673EF-A5B1-8977-F4BC-FD30E5E6B0BA}"/>
              </a:ext>
            </a:extLst>
          </p:cNvPr>
          <p:cNvSpPr txBox="1"/>
          <p:nvPr/>
        </p:nvSpPr>
        <p:spPr>
          <a:xfrm>
            <a:off x="407704" y="4085275"/>
            <a:ext cx="2699232" cy="401264"/>
          </a:xfrm>
          <a:prstGeom prst="rect">
            <a:avLst/>
          </a:prstGeom>
          <a:noFill/>
          <a:ln>
            <a:noFill/>
          </a:ln>
        </p:spPr>
        <p:txBody>
          <a:bodyPr wrap="square" rtlCol="0">
            <a:spAutoFit/>
          </a:bodyPr>
          <a:lstStyle/>
          <a:p>
            <a:pPr algn="l" defTabSz="622300">
              <a:lnSpc>
                <a:spcPct val="90000"/>
              </a:lnSpc>
              <a:spcBef>
                <a:spcPct val="0"/>
              </a:spcBef>
              <a:spcAft>
                <a:spcPct val="35000"/>
              </a:spcAft>
            </a:pPr>
            <a:r>
              <a:rPr lang="en-GB" sz="1100" dirty="0">
                <a:solidFill>
                  <a:srgbClr val="1C4679"/>
                </a:solidFill>
                <a:latin typeface="Graphik Arabic Semibold" pitchFamily="2" charset="-78"/>
                <a:ea typeface="Calibri" panose="020F0502020204030204" pitchFamily="34" charset="0"/>
                <a:cs typeface="Graphik Arabic Semibold" pitchFamily="2" charset="-78"/>
              </a:rPr>
              <a:t>What are the characteristics of child development?</a:t>
            </a:r>
          </a:p>
        </p:txBody>
      </p:sp>
      <p:sp>
        <p:nvSpPr>
          <p:cNvPr id="1033" name="TextBox 1032">
            <a:extLst>
              <a:ext uri="{FF2B5EF4-FFF2-40B4-BE49-F238E27FC236}">
                <a16:creationId xmlns:a16="http://schemas.microsoft.com/office/drawing/2014/main" id="{04BAE3C6-BD80-42E8-0763-4EF19CC43FB6}"/>
              </a:ext>
            </a:extLst>
          </p:cNvPr>
          <p:cNvSpPr txBox="1"/>
          <p:nvPr/>
        </p:nvSpPr>
        <p:spPr>
          <a:xfrm>
            <a:off x="318917" y="2480379"/>
            <a:ext cx="2677098" cy="415498"/>
          </a:xfrm>
          <a:prstGeom prst="rect">
            <a:avLst/>
          </a:prstGeom>
          <a:noFill/>
          <a:ln>
            <a:noFill/>
          </a:ln>
        </p:spPr>
        <p:txBody>
          <a:bodyPr wrap="square" rtlCol="0">
            <a:spAutoFit/>
          </a:bodyPr>
          <a:lstStyle/>
          <a:p>
            <a:pPr algn="just" defTabSz="914400">
              <a:spcBef>
                <a:spcPts val="1000"/>
              </a:spcBef>
            </a:pPr>
            <a:r>
              <a:rPr lang="en-US" sz="1000" dirty="0">
                <a:solidFill>
                  <a:srgbClr val="4A4A4A"/>
                </a:solidFill>
                <a:latin typeface="Graphik Arabic Semibold" pitchFamily="2" charset="-78"/>
                <a:ea typeface="Calibri" panose="020F0502020204030204" pitchFamily="34" charset="0"/>
                <a:cs typeface="Graphik Arabic Semibold" pitchFamily="2" charset="-78"/>
              </a:rPr>
              <a:t>Parents can participate in the review process via: ​</a:t>
            </a:r>
            <a:endParaRPr lang="ar-BH" sz="1000" dirty="0">
              <a:solidFill>
                <a:srgbClr val="4A4A4A"/>
              </a:solidFill>
              <a:latin typeface="Graphik Arabic Semibold" pitchFamily="2" charset="-78"/>
              <a:ea typeface="Calibri" panose="020F0502020204030204" pitchFamily="34" charset="0"/>
              <a:cs typeface="Graphik Arabic Semibold" pitchFamily="2" charset="-78"/>
            </a:endParaRPr>
          </a:p>
        </p:txBody>
      </p:sp>
      <p:sp>
        <p:nvSpPr>
          <p:cNvPr id="1034" name="TextBox 1033">
            <a:extLst>
              <a:ext uri="{FF2B5EF4-FFF2-40B4-BE49-F238E27FC236}">
                <a16:creationId xmlns:a16="http://schemas.microsoft.com/office/drawing/2014/main" id="{85DCAD01-55D1-92B9-B3B8-869542BBF5BC}"/>
              </a:ext>
            </a:extLst>
          </p:cNvPr>
          <p:cNvSpPr txBox="1"/>
          <p:nvPr/>
        </p:nvSpPr>
        <p:spPr>
          <a:xfrm>
            <a:off x="380501" y="3633246"/>
            <a:ext cx="1216787" cy="400110"/>
          </a:xfrm>
          <a:prstGeom prst="rect">
            <a:avLst/>
          </a:prstGeom>
          <a:noFill/>
        </p:spPr>
        <p:txBody>
          <a:bodyPr wrap="square">
            <a:spAutoFit/>
          </a:bodyPr>
          <a:lstStyle/>
          <a:p>
            <a:pPr algn="ctr"/>
            <a:r>
              <a:rPr lang="en-GB" sz="1000" dirty="0">
                <a:solidFill>
                  <a:srgbClr val="4A4A4A"/>
                </a:solidFill>
                <a:latin typeface="Graphik Arabic Semibold" pitchFamily="2" charset="-78"/>
                <a:ea typeface="Calibri" panose="020F0502020204030204" pitchFamily="34" charset="0"/>
                <a:cs typeface="Graphik Arabic Semibold" pitchFamily="2" charset="-78"/>
              </a:rPr>
              <a:t>Meet review ​</a:t>
            </a:r>
          </a:p>
          <a:p>
            <a:pPr algn="ctr"/>
            <a:r>
              <a:rPr lang="en-GB" sz="1000" dirty="0">
                <a:solidFill>
                  <a:srgbClr val="4A4A4A"/>
                </a:solidFill>
                <a:latin typeface="Graphik Arabic Semibold" pitchFamily="2" charset="-78"/>
                <a:ea typeface="Calibri" panose="020F0502020204030204" pitchFamily="34" charset="0"/>
                <a:cs typeface="Graphik Arabic Semibold" pitchFamily="2" charset="-78"/>
              </a:rPr>
              <a:t>team​</a:t>
            </a:r>
            <a:endParaRPr lang="en-US" sz="1000" dirty="0">
              <a:solidFill>
                <a:srgbClr val="4A4A4A"/>
              </a:solidFill>
              <a:latin typeface="Graphik Arabic Semibold" pitchFamily="2" charset="-78"/>
              <a:ea typeface="Calibri" panose="020F0502020204030204" pitchFamily="34" charset="0"/>
              <a:cs typeface="Graphik Arabic Semibold" pitchFamily="2" charset="-78"/>
            </a:endParaRPr>
          </a:p>
        </p:txBody>
      </p:sp>
      <p:sp>
        <p:nvSpPr>
          <p:cNvPr id="1035" name="TextBox 1034">
            <a:extLst>
              <a:ext uri="{FF2B5EF4-FFF2-40B4-BE49-F238E27FC236}">
                <a16:creationId xmlns:a16="http://schemas.microsoft.com/office/drawing/2014/main" id="{144F491E-F6C9-1DB5-488B-819583F116FD}"/>
              </a:ext>
            </a:extLst>
          </p:cNvPr>
          <p:cNvSpPr txBox="1"/>
          <p:nvPr/>
        </p:nvSpPr>
        <p:spPr>
          <a:xfrm>
            <a:off x="1740194" y="3633246"/>
            <a:ext cx="1111687" cy="400110"/>
          </a:xfrm>
          <a:prstGeom prst="rect">
            <a:avLst/>
          </a:prstGeom>
          <a:noFill/>
        </p:spPr>
        <p:txBody>
          <a:bodyPr wrap="square">
            <a:spAutoFit/>
          </a:bodyPr>
          <a:lstStyle/>
          <a:p>
            <a:pPr algn="ctr"/>
            <a:r>
              <a:rPr lang="en-GB" sz="1000" dirty="0">
                <a:solidFill>
                  <a:srgbClr val="4A4A4A"/>
                </a:solidFill>
                <a:latin typeface="Graphik Arabic Semibold" pitchFamily="2" charset="-78"/>
                <a:ea typeface="Calibri" panose="020F0502020204030204" pitchFamily="34" charset="0"/>
                <a:cs typeface="Graphik Arabic Semibold" pitchFamily="2" charset="-78"/>
              </a:rPr>
              <a:t>Fill Electronic ​</a:t>
            </a:r>
          </a:p>
          <a:p>
            <a:pPr algn="ctr"/>
            <a:r>
              <a:rPr lang="en-GB" sz="1000" dirty="0">
                <a:solidFill>
                  <a:srgbClr val="4A4A4A"/>
                </a:solidFill>
                <a:latin typeface="Graphik Arabic Semibold" pitchFamily="2" charset="-78"/>
                <a:ea typeface="Calibri" panose="020F0502020204030204" pitchFamily="34" charset="0"/>
                <a:cs typeface="Graphik Arabic Semibold" pitchFamily="2" charset="-78"/>
              </a:rPr>
              <a:t>Questionnaire​</a:t>
            </a:r>
            <a:endParaRPr lang="ar-BH" sz="1000" dirty="0">
              <a:solidFill>
                <a:srgbClr val="4A4A4A"/>
              </a:solidFill>
              <a:latin typeface="Graphik Arabic Semibold" pitchFamily="2" charset="-78"/>
              <a:ea typeface="Calibri" panose="020F0502020204030204" pitchFamily="34" charset="0"/>
              <a:cs typeface="Graphik Arabic Semibold" pitchFamily="2" charset="-78"/>
            </a:endParaRPr>
          </a:p>
        </p:txBody>
      </p:sp>
      <p:pic>
        <p:nvPicPr>
          <p:cNvPr id="1036" name="Picture 1035" descr="A green line art of a computer with a globe and text&#10;&#10;Description automatically generated">
            <a:extLst>
              <a:ext uri="{FF2B5EF4-FFF2-40B4-BE49-F238E27FC236}">
                <a16:creationId xmlns:a16="http://schemas.microsoft.com/office/drawing/2014/main" id="{9A87CDC5-4FFB-FB75-E7CF-0D0453FED21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5934" y="1606196"/>
            <a:ext cx="379700" cy="379700"/>
          </a:xfrm>
          <a:prstGeom prst="rect">
            <a:avLst/>
          </a:prstGeom>
        </p:spPr>
      </p:pic>
      <p:pic>
        <p:nvPicPr>
          <p:cNvPr id="1037" name="Picture 1036" descr="A green pencil and paper&#10;&#10;Description automatically generated">
            <a:extLst>
              <a:ext uri="{FF2B5EF4-FFF2-40B4-BE49-F238E27FC236}">
                <a16:creationId xmlns:a16="http://schemas.microsoft.com/office/drawing/2014/main" id="{7F4080BD-3AD3-2053-0719-B74EA54164E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4531" y="1181777"/>
            <a:ext cx="358247" cy="358247"/>
          </a:xfrm>
          <a:prstGeom prst="rect">
            <a:avLst/>
          </a:prstGeom>
        </p:spPr>
      </p:pic>
      <p:pic>
        <p:nvPicPr>
          <p:cNvPr id="1038" name="Picture 1037" descr="A group of people sitting at a table&#10;&#10;Description automatically generated">
            <a:extLst>
              <a:ext uri="{FF2B5EF4-FFF2-40B4-BE49-F238E27FC236}">
                <a16:creationId xmlns:a16="http://schemas.microsoft.com/office/drawing/2014/main" id="{C72BF73F-2D30-5EC3-1F13-9C98945D3EF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8917" y="703528"/>
            <a:ext cx="377425" cy="377425"/>
          </a:xfrm>
          <a:prstGeom prst="rect">
            <a:avLst/>
          </a:prstGeom>
        </p:spPr>
      </p:pic>
      <p:pic>
        <p:nvPicPr>
          <p:cNvPr id="1039" name="Picture 1038" descr="A computer with check marks on it&#10;&#10;Description automatically generated">
            <a:extLst>
              <a:ext uri="{FF2B5EF4-FFF2-40B4-BE49-F238E27FC236}">
                <a16:creationId xmlns:a16="http://schemas.microsoft.com/office/drawing/2014/main" id="{21A11EA3-098E-447A-03DA-BD67AA9C5E7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71006" y="2931895"/>
            <a:ext cx="599359" cy="599359"/>
          </a:xfrm>
          <a:prstGeom prst="rect">
            <a:avLst/>
          </a:prstGeom>
        </p:spPr>
      </p:pic>
      <p:pic>
        <p:nvPicPr>
          <p:cNvPr id="1040" name="Picture 1039" descr="A green outline of people sitting at a table&#10;&#10;Description automatically generated">
            <a:extLst>
              <a:ext uri="{FF2B5EF4-FFF2-40B4-BE49-F238E27FC236}">
                <a16:creationId xmlns:a16="http://schemas.microsoft.com/office/drawing/2014/main" id="{7C30CBEB-BA1F-F4C9-4517-BDBE06DDC67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58205" y="2926632"/>
            <a:ext cx="590282" cy="590282"/>
          </a:xfrm>
          <a:prstGeom prst="rect">
            <a:avLst/>
          </a:prstGeom>
        </p:spPr>
      </p:pic>
      <p:pic>
        <p:nvPicPr>
          <p:cNvPr id="1041" name="Picture 1040" descr="A green circle with black background&#10;&#10;Description automatically generated">
            <a:extLst>
              <a:ext uri="{FF2B5EF4-FFF2-40B4-BE49-F238E27FC236}">
                <a16:creationId xmlns:a16="http://schemas.microsoft.com/office/drawing/2014/main" id="{E6716481-1408-F886-DBE4-5A2593C0BD4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38705" y="2268701"/>
            <a:ext cx="96090" cy="96090"/>
          </a:xfrm>
          <a:prstGeom prst="rect">
            <a:avLst/>
          </a:prstGeom>
        </p:spPr>
      </p:pic>
      <p:pic>
        <p:nvPicPr>
          <p:cNvPr id="1042" name="Picture 1041" descr="A green rectangular object with a black line&#10;&#10;Description automatically generated">
            <a:extLst>
              <a:ext uri="{FF2B5EF4-FFF2-40B4-BE49-F238E27FC236}">
                <a16:creationId xmlns:a16="http://schemas.microsoft.com/office/drawing/2014/main" id="{01E2AF86-22EF-4D92-3EFC-71985B68938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83433" y="381472"/>
            <a:ext cx="112196" cy="112758"/>
          </a:xfrm>
          <a:prstGeom prst="rect">
            <a:avLst/>
          </a:prstGeom>
        </p:spPr>
      </p:pic>
      <p:pic>
        <p:nvPicPr>
          <p:cNvPr id="1043" name="Picture 1042" descr="A green and black logo&#10;&#10;Description automatically generated">
            <a:extLst>
              <a:ext uri="{FF2B5EF4-FFF2-40B4-BE49-F238E27FC236}">
                <a16:creationId xmlns:a16="http://schemas.microsoft.com/office/drawing/2014/main" id="{212FF648-5E6A-F9AB-3F7A-C44A106774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6895" y="4115220"/>
            <a:ext cx="147583" cy="147583"/>
          </a:xfrm>
          <a:prstGeom prst="rect">
            <a:avLst/>
          </a:prstGeom>
        </p:spPr>
      </p:pic>
      <p:grpSp>
        <p:nvGrpSpPr>
          <p:cNvPr id="1044" name="Google Shape;12490;p73">
            <a:extLst>
              <a:ext uri="{FF2B5EF4-FFF2-40B4-BE49-F238E27FC236}">
                <a16:creationId xmlns:a16="http://schemas.microsoft.com/office/drawing/2014/main" id="{4DEB8609-5D7F-3AD1-034B-7D12C2E0825A}"/>
              </a:ext>
            </a:extLst>
          </p:cNvPr>
          <p:cNvGrpSpPr/>
          <p:nvPr/>
        </p:nvGrpSpPr>
        <p:grpSpPr>
          <a:xfrm>
            <a:off x="546333" y="4614315"/>
            <a:ext cx="1990838" cy="1987837"/>
            <a:chOff x="1187048" y="238125"/>
            <a:chExt cx="5256397" cy="5248476"/>
          </a:xfrm>
        </p:grpSpPr>
        <p:sp>
          <p:nvSpPr>
            <p:cNvPr id="1045" name="Google Shape;12491;p73">
              <a:extLst>
                <a:ext uri="{FF2B5EF4-FFF2-40B4-BE49-F238E27FC236}">
                  <a16:creationId xmlns:a16="http://schemas.microsoft.com/office/drawing/2014/main" id="{83319844-B70A-9C90-8984-50309C7B29DE}"/>
                </a:ext>
              </a:extLst>
            </p:cNvPr>
            <p:cNvSpPr/>
            <p:nvPr/>
          </p:nvSpPr>
          <p:spPr>
            <a:xfrm>
              <a:off x="1188450" y="238125"/>
              <a:ext cx="3198750" cy="2628625"/>
            </a:xfrm>
            <a:custGeom>
              <a:avLst/>
              <a:gdLst/>
              <a:ahLst/>
              <a:cxnLst/>
              <a:rect l="l" t="t" r="r" b="b"/>
              <a:pathLst>
                <a:path w="127950" h="105145" extrusionOk="0">
                  <a:moveTo>
                    <a:pt x="18697" y="0"/>
                  </a:moveTo>
                  <a:cubicBezTo>
                    <a:pt x="8371" y="0"/>
                    <a:pt x="1" y="8371"/>
                    <a:pt x="1" y="18697"/>
                  </a:cubicBezTo>
                  <a:lnTo>
                    <a:pt x="1" y="105145"/>
                  </a:lnTo>
                  <a:lnTo>
                    <a:pt x="36857" y="105145"/>
                  </a:lnTo>
                  <a:cubicBezTo>
                    <a:pt x="35719" y="102283"/>
                    <a:pt x="35385" y="99165"/>
                    <a:pt x="35897" y="96130"/>
                  </a:cubicBezTo>
                  <a:cubicBezTo>
                    <a:pt x="37137" y="88648"/>
                    <a:pt x="43398" y="82793"/>
                    <a:pt x="50957" y="82096"/>
                  </a:cubicBezTo>
                  <a:cubicBezTo>
                    <a:pt x="51501" y="82045"/>
                    <a:pt x="52041" y="82020"/>
                    <a:pt x="52575" y="82020"/>
                  </a:cubicBezTo>
                  <a:cubicBezTo>
                    <a:pt x="61906" y="82020"/>
                    <a:pt x="69475" y="89593"/>
                    <a:pt x="69475" y="98926"/>
                  </a:cubicBezTo>
                  <a:cubicBezTo>
                    <a:pt x="69475" y="101055"/>
                    <a:pt x="69070" y="103165"/>
                    <a:pt x="68283" y="105145"/>
                  </a:cubicBezTo>
                  <a:lnTo>
                    <a:pt x="105145" y="105145"/>
                  </a:lnTo>
                  <a:lnTo>
                    <a:pt x="105145" y="68419"/>
                  </a:lnTo>
                  <a:cubicBezTo>
                    <a:pt x="106958" y="69088"/>
                    <a:pt x="108908" y="69476"/>
                    <a:pt x="110955" y="69476"/>
                  </a:cubicBezTo>
                  <a:cubicBezTo>
                    <a:pt x="111990" y="69476"/>
                    <a:pt x="113050" y="69377"/>
                    <a:pt x="114130" y="69164"/>
                  </a:cubicBezTo>
                  <a:cubicBezTo>
                    <a:pt x="121952" y="67632"/>
                    <a:pt x="127801" y="60687"/>
                    <a:pt x="127866" y="52715"/>
                  </a:cubicBezTo>
                  <a:cubicBezTo>
                    <a:pt x="127950" y="43313"/>
                    <a:pt x="120348" y="35664"/>
                    <a:pt x="110964" y="35664"/>
                  </a:cubicBezTo>
                  <a:cubicBezTo>
                    <a:pt x="108979" y="35670"/>
                    <a:pt x="107005" y="36028"/>
                    <a:pt x="105145" y="36720"/>
                  </a:cubicBezTo>
                  <a:lnTo>
                    <a:pt x="105145" y="0"/>
                  </a:lnTo>
                  <a:close/>
                </a:path>
              </a:pathLst>
            </a:custGeom>
            <a:solidFill>
              <a:srgbClr val="397B26"/>
            </a:solidFill>
            <a:ln w="19050" cap="flat" cmpd="sng">
              <a:solidFill>
                <a:srgbClr val="397B2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00">
                <a:latin typeface="Graphik Arabic" pitchFamily="50" charset="-78"/>
                <a:cs typeface="Graphik Arabic" pitchFamily="50" charset="-78"/>
              </a:endParaRPr>
            </a:p>
          </p:txBody>
        </p:sp>
        <p:sp>
          <p:nvSpPr>
            <p:cNvPr id="1046" name="Google Shape;12492;p73">
              <a:extLst>
                <a:ext uri="{FF2B5EF4-FFF2-40B4-BE49-F238E27FC236}">
                  <a16:creationId xmlns:a16="http://schemas.microsoft.com/office/drawing/2014/main" id="{BAEC6CE7-BE18-BED3-BCF0-C5C87C6569FE}"/>
                </a:ext>
              </a:extLst>
            </p:cNvPr>
            <p:cNvSpPr/>
            <p:nvPr/>
          </p:nvSpPr>
          <p:spPr>
            <a:xfrm>
              <a:off x="1187048" y="2289901"/>
              <a:ext cx="2628362" cy="3196700"/>
            </a:xfrm>
            <a:custGeom>
              <a:avLst/>
              <a:gdLst/>
              <a:ahLst/>
              <a:cxnLst/>
              <a:rect l="l" t="t" r="r" b="b"/>
              <a:pathLst>
                <a:path w="105145" h="127868" extrusionOk="0">
                  <a:moveTo>
                    <a:pt x="52573" y="1"/>
                  </a:moveTo>
                  <a:cubicBezTo>
                    <a:pt x="43236" y="1"/>
                    <a:pt x="35664" y="7567"/>
                    <a:pt x="35664" y="16910"/>
                  </a:cubicBezTo>
                  <a:cubicBezTo>
                    <a:pt x="35670" y="18895"/>
                    <a:pt x="36028" y="20862"/>
                    <a:pt x="36720" y="22722"/>
                  </a:cubicBezTo>
                  <a:lnTo>
                    <a:pt x="0" y="22722"/>
                  </a:lnTo>
                  <a:lnTo>
                    <a:pt x="0" y="110011"/>
                  </a:lnTo>
                  <a:cubicBezTo>
                    <a:pt x="0" y="119872"/>
                    <a:pt x="7995" y="127867"/>
                    <a:pt x="17862" y="127867"/>
                  </a:cubicBezTo>
                  <a:lnTo>
                    <a:pt x="105145" y="127867"/>
                  </a:lnTo>
                  <a:lnTo>
                    <a:pt x="105145" y="91010"/>
                  </a:lnTo>
                  <a:cubicBezTo>
                    <a:pt x="103158" y="91801"/>
                    <a:pt x="101044" y="92206"/>
                    <a:pt x="98916" y="92206"/>
                  </a:cubicBezTo>
                  <a:cubicBezTo>
                    <a:pt x="98350" y="92206"/>
                    <a:pt x="97782" y="92177"/>
                    <a:pt x="97215" y="92119"/>
                  </a:cubicBezTo>
                  <a:cubicBezTo>
                    <a:pt x="88869" y="91267"/>
                    <a:pt x="82269" y="84184"/>
                    <a:pt x="82024" y="75802"/>
                  </a:cubicBezTo>
                  <a:cubicBezTo>
                    <a:pt x="81744" y="66233"/>
                    <a:pt x="89417" y="58393"/>
                    <a:pt x="98920" y="58393"/>
                  </a:cubicBezTo>
                  <a:cubicBezTo>
                    <a:pt x="101055" y="58393"/>
                    <a:pt x="103159" y="58792"/>
                    <a:pt x="105139" y="59585"/>
                  </a:cubicBezTo>
                  <a:lnTo>
                    <a:pt x="105139" y="22728"/>
                  </a:lnTo>
                  <a:lnTo>
                    <a:pt x="68419" y="22728"/>
                  </a:lnTo>
                  <a:cubicBezTo>
                    <a:pt x="69427" y="19992"/>
                    <a:pt x="69796" y="16951"/>
                    <a:pt x="69164" y="13738"/>
                  </a:cubicBezTo>
                  <a:cubicBezTo>
                    <a:pt x="67632" y="5922"/>
                    <a:pt x="60686" y="73"/>
                    <a:pt x="52715" y="2"/>
                  </a:cubicBezTo>
                  <a:cubicBezTo>
                    <a:pt x="52668" y="1"/>
                    <a:pt x="52620" y="1"/>
                    <a:pt x="52573" y="1"/>
                  </a:cubicBezTo>
                  <a:close/>
                </a:path>
              </a:pathLst>
            </a:custGeom>
            <a:solidFill>
              <a:srgbClr val="DF9F0F"/>
            </a:solidFill>
            <a:ln w="19050" cap="flat" cmpd="sng">
              <a:solidFill>
                <a:srgbClr val="DF9F0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00" dirty="0">
                <a:latin typeface="Graphik Arabic" pitchFamily="50" charset="-78"/>
                <a:cs typeface="Graphik Arabic" pitchFamily="50" charset="-78"/>
              </a:endParaRPr>
            </a:p>
          </p:txBody>
        </p:sp>
        <p:sp>
          <p:nvSpPr>
            <p:cNvPr id="1047" name="Google Shape;12493;p73">
              <a:extLst>
                <a:ext uri="{FF2B5EF4-FFF2-40B4-BE49-F238E27FC236}">
                  <a16:creationId xmlns:a16="http://schemas.microsoft.com/office/drawing/2014/main" id="{BE3D19DA-B9ED-86DA-3F8D-51C6B19FE895}"/>
                </a:ext>
              </a:extLst>
            </p:cNvPr>
            <p:cNvSpPr/>
            <p:nvPr/>
          </p:nvSpPr>
          <p:spPr>
            <a:xfrm>
              <a:off x="3812708" y="244502"/>
              <a:ext cx="2628650" cy="3170611"/>
            </a:xfrm>
            <a:custGeom>
              <a:avLst/>
              <a:gdLst/>
              <a:ahLst/>
              <a:cxnLst/>
              <a:rect l="l" t="t" r="r" b="b"/>
              <a:pathLst>
                <a:path w="105146" h="127873" extrusionOk="0">
                  <a:moveTo>
                    <a:pt x="1" y="1"/>
                  </a:moveTo>
                  <a:lnTo>
                    <a:pt x="1" y="36857"/>
                  </a:lnTo>
                  <a:cubicBezTo>
                    <a:pt x="1988" y="36066"/>
                    <a:pt x="4101" y="35662"/>
                    <a:pt x="6229" y="35662"/>
                  </a:cubicBezTo>
                  <a:cubicBezTo>
                    <a:pt x="6796" y="35662"/>
                    <a:pt x="7364" y="35691"/>
                    <a:pt x="7930" y="35748"/>
                  </a:cubicBezTo>
                  <a:cubicBezTo>
                    <a:pt x="16277" y="36595"/>
                    <a:pt x="22877" y="43684"/>
                    <a:pt x="23121" y="52066"/>
                  </a:cubicBezTo>
                  <a:cubicBezTo>
                    <a:pt x="23396" y="61635"/>
                    <a:pt x="15722" y="69481"/>
                    <a:pt x="6219" y="69481"/>
                  </a:cubicBezTo>
                  <a:cubicBezTo>
                    <a:pt x="4091" y="69475"/>
                    <a:pt x="1980" y="69076"/>
                    <a:pt x="1" y="68289"/>
                  </a:cubicBezTo>
                  <a:lnTo>
                    <a:pt x="1" y="105145"/>
                  </a:lnTo>
                  <a:lnTo>
                    <a:pt x="36720" y="105145"/>
                  </a:lnTo>
                  <a:cubicBezTo>
                    <a:pt x="35719" y="107882"/>
                    <a:pt x="35343" y="110916"/>
                    <a:pt x="35975" y="114130"/>
                  </a:cubicBezTo>
                  <a:cubicBezTo>
                    <a:pt x="37513" y="121952"/>
                    <a:pt x="44459" y="127801"/>
                    <a:pt x="52424" y="127872"/>
                  </a:cubicBezTo>
                  <a:cubicBezTo>
                    <a:pt x="52472" y="127873"/>
                    <a:pt x="52519" y="127873"/>
                    <a:pt x="52567" y="127873"/>
                  </a:cubicBezTo>
                  <a:cubicBezTo>
                    <a:pt x="61909" y="127873"/>
                    <a:pt x="69481" y="120301"/>
                    <a:pt x="69481" y="110964"/>
                  </a:cubicBezTo>
                  <a:cubicBezTo>
                    <a:pt x="69475" y="108979"/>
                    <a:pt x="69118" y="107005"/>
                    <a:pt x="68426" y="105145"/>
                  </a:cubicBezTo>
                  <a:lnTo>
                    <a:pt x="105145" y="105145"/>
                  </a:lnTo>
                  <a:lnTo>
                    <a:pt x="105145" y="16354"/>
                  </a:lnTo>
                  <a:cubicBezTo>
                    <a:pt x="105140" y="7328"/>
                    <a:pt x="97818" y="1"/>
                    <a:pt x="88786" y="1"/>
                  </a:cubicBezTo>
                  <a:close/>
                </a:path>
              </a:pathLst>
            </a:custGeom>
            <a:solidFill>
              <a:srgbClr val="E68835"/>
            </a:solidFill>
            <a:ln w="19050" cap="flat" cmpd="sng">
              <a:solidFill>
                <a:srgbClr val="E6883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00" dirty="0">
                <a:latin typeface="Graphik Arabic" pitchFamily="50" charset="-78"/>
                <a:cs typeface="Graphik Arabic" pitchFamily="50" charset="-78"/>
              </a:endParaRPr>
            </a:p>
          </p:txBody>
        </p:sp>
        <p:sp>
          <p:nvSpPr>
            <p:cNvPr id="1048" name="Google Shape;12494;p73">
              <a:extLst>
                <a:ext uri="{FF2B5EF4-FFF2-40B4-BE49-F238E27FC236}">
                  <a16:creationId xmlns:a16="http://schemas.microsoft.com/office/drawing/2014/main" id="{ECF9AD56-2842-6062-ED73-EC9213BBF2B8}"/>
                </a:ext>
              </a:extLst>
            </p:cNvPr>
            <p:cNvSpPr/>
            <p:nvPr/>
          </p:nvSpPr>
          <p:spPr>
            <a:xfrm>
              <a:off x="3244845" y="2847950"/>
              <a:ext cx="3198600" cy="2628500"/>
            </a:xfrm>
            <a:custGeom>
              <a:avLst/>
              <a:gdLst/>
              <a:ahLst/>
              <a:cxnLst/>
              <a:rect l="l" t="t" r="r" b="b"/>
              <a:pathLst>
                <a:path w="127944" h="105140" extrusionOk="0">
                  <a:moveTo>
                    <a:pt x="22805" y="0"/>
                  </a:moveTo>
                  <a:lnTo>
                    <a:pt x="22805" y="36720"/>
                  </a:lnTo>
                  <a:cubicBezTo>
                    <a:pt x="20992" y="36051"/>
                    <a:pt x="19042" y="35663"/>
                    <a:pt x="16995" y="35663"/>
                  </a:cubicBezTo>
                  <a:cubicBezTo>
                    <a:pt x="15960" y="35663"/>
                    <a:pt x="14900" y="35762"/>
                    <a:pt x="13820" y="35975"/>
                  </a:cubicBezTo>
                  <a:cubicBezTo>
                    <a:pt x="5998" y="37513"/>
                    <a:pt x="150" y="44453"/>
                    <a:pt x="78" y="52424"/>
                  </a:cubicBezTo>
                  <a:cubicBezTo>
                    <a:pt x="1" y="61826"/>
                    <a:pt x="7602" y="69481"/>
                    <a:pt x="16986" y="69481"/>
                  </a:cubicBezTo>
                  <a:cubicBezTo>
                    <a:pt x="18971" y="69475"/>
                    <a:pt x="20945" y="69117"/>
                    <a:pt x="22805" y="68420"/>
                  </a:cubicBezTo>
                  <a:lnTo>
                    <a:pt x="22805" y="105139"/>
                  </a:lnTo>
                  <a:lnTo>
                    <a:pt x="108943" y="105139"/>
                  </a:lnTo>
                  <a:cubicBezTo>
                    <a:pt x="119436" y="105139"/>
                    <a:pt x="127944" y="96631"/>
                    <a:pt x="127944" y="86138"/>
                  </a:cubicBezTo>
                  <a:lnTo>
                    <a:pt x="127944" y="0"/>
                  </a:lnTo>
                  <a:lnTo>
                    <a:pt x="91087" y="0"/>
                  </a:lnTo>
                  <a:cubicBezTo>
                    <a:pt x="92088" y="2510"/>
                    <a:pt x="92470" y="5235"/>
                    <a:pt x="92196" y="7924"/>
                  </a:cubicBezTo>
                  <a:cubicBezTo>
                    <a:pt x="91343" y="16271"/>
                    <a:pt x="84260" y="22870"/>
                    <a:pt x="75878" y="23115"/>
                  </a:cubicBezTo>
                  <a:cubicBezTo>
                    <a:pt x="75708" y="23120"/>
                    <a:pt x="75539" y="23122"/>
                    <a:pt x="75370" y="23122"/>
                  </a:cubicBezTo>
                  <a:cubicBezTo>
                    <a:pt x="66033" y="23122"/>
                    <a:pt x="58469" y="15553"/>
                    <a:pt x="58469" y="6219"/>
                  </a:cubicBezTo>
                  <a:cubicBezTo>
                    <a:pt x="58469" y="4084"/>
                    <a:pt x="58869" y="1980"/>
                    <a:pt x="59662" y="0"/>
                  </a:cubicBezTo>
                  <a:close/>
                </a:path>
              </a:pathLst>
            </a:custGeom>
            <a:solidFill>
              <a:srgbClr val="244D7D"/>
            </a:solidFill>
            <a:ln w="19050" cap="flat" cmpd="sng">
              <a:solidFill>
                <a:srgbClr val="244D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00" dirty="0">
                <a:latin typeface="Graphik Arabic" pitchFamily="50" charset="-78"/>
                <a:cs typeface="Graphik Arabic" pitchFamily="50" charset="-78"/>
              </a:endParaRPr>
            </a:p>
          </p:txBody>
        </p:sp>
      </p:grpSp>
      <p:sp>
        <p:nvSpPr>
          <p:cNvPr id="1049" name="TextBox 1048">
            <a:extLst>
              <a:ext uri="{FF2B5EF4-FFF2-40B4-BE49-F238E27FC236}">
                <a16:creationId xmlns:a16="http://schemas.microsoft.com/office/drawing/2014/main" id="{9B756B03-5199-5709-B1C7-815E7590E54A}"/>
              </a:ext>
            </a:extLst>
          </p:cNvPr>
          <p:cNvSpPr txBox="1"/>
          <p:nvPr/>
        </p:nvSpPr>
        <p:spPr>
          <a:xfrm>
            <a:off x="1706130" y="4946072"/>
            <a:ext cx="847416" cy="253916"/>
          </a:xfrm>
          <a:prstGeom prst="rect">
            <a:avLst/>
          </a:prstGeom>
          <a:noFill/>
        </p:spPr>
        <p:txBody>
          <a:bodyPr wrap="square">
            <a:spAutoFit/>
          </a:bodyPr>
          <a:lstStyle/>
          <a:p>
            <a:pPr algn="ctr"/>
            <a:r>
              <a:rPr lang="en-GB" sz="1050" b="1" dirty="0">
                <a:solidFill>
                  <a:schemeClr val="bg1"/>
                </a:solidFill>
                <a:latin typeface="Graphik Arabic" pitchFamily="50" charset="-78"/>
                <a:cs typeface="Graphik Arabic" pitchFamily="50" charset="-78"/>
              </a:rPr>
              <a:t>Cognitive</a:t>
            </a:r>
          </a:p>
        </p:txBody>
      </p:sp>
      <p:sp>
        <p:nvSpPr>
          <p:cNvPr id="1050" name="TextBox 1049">
            <a:extLst>
              <a:ext uri="{FF2B5EF4-FFF2-40B4-BE49-F238E27FC236}">
                <a16:creationId xmlns:a16="http://schemas.microsoft.com/office/drawing/2014/main" id="{448EE944-6B58-BDC1-DB83-2EB84D22D0D6}"/>
              </a:ext>
            </a:extLst>
          </p:cNvPr>
          <p:cNvSpPr txBox="1"/>
          <p:nvPr/>
        </p:nvSpPr>
        <p:spPr>
          <a:xfrm>
            <a:off x="556898" y="4681668"/>
            <a:ext cx="944628" cy="738664"/>
          </a:xfrm>
          <a:prstGeom prst="rect">
            <a:avLst/>
          </a:prstGeom>
          <a:noFill/>
        </p:spPr>
        <p:txBody>
          <a:bodyPr wrap="square">
            <a:spAutoFit/>
          </a:bodyPr>
          <a:lstStyle/>
          <a:p>
            <a:pPr algn="ctr" defTabSz="914400">
              <a:spcBef>
                <a:spcPts val="1000"/>
              </a:spcBef>
            </a:pPr>
            <a:r>
              <a:rPr lang="en-GB" sz="1050" b="1" dirty="0">
                <a:solidFill>
                  <a:schemeClr val="bg1"/>
                </a:solidFill>
                <a:latin typeface="Graphik Arabic" pitchFamily="50" charset="-78"/>
                <a:ea typeface="Calibri" panose="020F0502020204030204" pitchFamily="34" charset="0"/>
                <a:cs typeface="Graphik Arabic" pitchFamily="50" charset="-78"/>
              </a:rPr>
              <a:t>Language and </a:t>
            </a:r>
            <a:r>
              <a:rPr lang="en-GB" sz="1050" b="1" dirty="0" err="1">
                <a:solidFill>
                  <a:schemeClr val="bg1"/>
                </a:solidFill>
                <a:latin typeface="Graphik Arabic" pitchFamily="50" charset="-78"/>
                <a:ea typeface="Calibri" panose="020F0502020204030204" pitchFamily="34" charset="0"/>
                <a:cs typeface="Graphik Arabic" pitchFamily="50" charset="-78"/>
              </a:rPr>
              <a:t>Communi</a:t>
            </a:r>
            <a:r>
              <a:rPr lang="en-GB" sz="1050" b="1" dirty="0">
                <a:solidFill>
                  <a:schemeClr val="bg1"/>
                </a:solidFill>
                <a:latin typeface="Graphik Arabic" pitchFamily="50" charset="-78"/>
                <a:ea typeface="Calibri" panose="020F0502020204030204" pitchFamily="34" charset="0"/>
                <a:cs typeface="Graphik Arabic" pitchFamily="50" charset="-78"/>
              </a:rPr>
              <a:t>-cation</a:t>
            </a:r>
          </a:p>
        </p:txBody>
      </p:sp>
      <p:sp>
        <p:nvSpPr>
          <p:cNvPr id="1051" name="TextBox 1050">
            <a:extLst>
              <a:ext uri="{FF2B5EF4-FFF2-40B4-BE49-F238E27FC236}">
                <a16:creationId xmlns:a16="http://schemas.microsoft.com/office/drawing/2014/main" id="{147A9265-794E-C7A2-D025-0E32B53FA8AD}"/>
              </a:ext>
            </a:extLst>
          </p:cNvPr>
          <p:cNvSpPr txBox="1"/>
          <p:nvPr/>
        </p:nvSpPr>
        <p:spPr>
          <a:xfrm>
            <a:off x="1611634" y="5927682"/>
            <a:ext cx="931703" cy="415498"/>
          </a:xfrm>
          <a:prstGeom prst="rect">
            <a:avLst/>
          </a:prstGeom>
          <a:noFill/>
        </p:spPr>
        <p:txBody>
          <a:bodyPr wrap="square">
            <a:spAutoFit/>
          </a:bodyPr>
          <a:lstStyle/>
          <a:p>
            <a:pPr algn="ctr"/>
            <a:r>
              <a:rPr lang="en-GB" sz="1050" b="1" dirty="0">
                <a:solidFill>
                  <a:schemeClr val="bg1"/>
                </a:solidFill>
                <a:latin typeface="Graphik Arabic" pitchFamily="50" charset="-78"/>
                <a:cs typeface="Graphik Arabic" pitchFamily="50" charset="-78"/>
              </a:rPr>
              <a:t>Social and Emotional</a:t>
            </a:r>
          </a:p>
        </p:txBody>
      </p:sp>
      <p:sp>
        <p:nvSpPr>
          <p:cNvPr id="1052" name="TextBox 1051">
            <a:extLst>
              <a:ext uri="{FF2B5EF4-FFF2-40B4-BE49-F238E27FC236}">
                <a16:creationId xmlns:a16="http://schemas.microsoft.com/office/drawing/2014/main" id="{0C532237-B5F5-A302-CCDB-E72BF82B8E92}"/>
              </a:ext>
            </a:extLst>
          </p:cNvPr>
          <p:cNvSpPr txBox="1"/>
          <p:nvPr/>
        </p:nvSpPr>
        <p:spPr>
          <a:xfrm>
            <a:off x="557322" y="5937034"/>
            <a:ext cx="778794" cy="253916"/>
          </a:xfrm>
          <a:prstGeom prst="rect">
            <a:avLst/>
          </a:prstGeom>
          <a:noFill/>
        </p:spPr>
        <p:txBody>
          <a:bodyPr wrap="square">
            <a:spAutoFit/>
          </a:bodyPr>
          <a:lstStyle/>
          <a:p>
            <a:pPr algn="ctr" defTabSz="914400">
              <a:spcBef>
                <a:spcPts val="1000"/>
              </a:spcBef>
            </a:pPr>
            <a:r>
              <a:rPr lang="en-GB" sz="1050" b="1" dirty="0">
                <a:solidFill>
                  <a:schemeClr val="bg1"/>
                </a:solidFill>
                <a:latin typeface="Graphik Arabic" pitchFamily="50" charset="-78"/>
                <a:ea typeface="Calibri" panose="020F0502020204030204" pitchFamily="34" charset="0"/>
                <a:cs typeface="Graphik Arabic" pitchFamily="50" charset="-78"/>
              </a:rPr>
              <a:t>Physical</a:t>
            </a:r>
          </a:p>
        </p:txBody>
      </p:sp>
      <p:sp>
        <p:nvSpPr>
          <p:cNvPr id="31" name="Rectangle 30">
            <a:extLst>
              <a:ext uri="{FF2B5EF4-FFF2-40B4-BE49-F238E27FC236}">
                <a16:creationId xmlns:a16="http://schemas.microsoft.com/office/drawing/2014/main" id="{20A1CD16-57DA-BD15-1113-E1CDF282D1B6}"/>
              </a:ext>
            </a:extLst>
          </p:cNvPr>
          <p:cNvSpPr/>
          <p:nvPr/>
        </p:nvSpPr>
        <p:spPr>
          <a:xfrm>
            <a:off x="6603166" y="4285777"/>
            <a:ext cx="3304964" cy="86931"/>
          </a:xfrm>
          <a:prstGeom prst="rect">
            <a:avLst/>
          </a:prstGeom>
          <a:solidFill>
            <a:srgbClr val="F3BB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9" name="Picture 38" descr="A qr code with dots&#10;&#10;AI-generated content may be incorrect.">
            <a:extLst>
              <a:ext uri="{FF2B5EF4-FFF2-40B4-BE49-F238E27FC236}">
                <a16:creationId xmlns:a16="http://schemas.microsoft.com/office/drawing/2014/main" id="{20CFFCEA-A20F-BFEB-31E7-C075376F2D9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525179" y="1411620"/>
            <a:ext cx="1417961" cy="1417961"/>
          </a:xfrm>
          <a:prstGeom prst="rect">
            <a:avLst/>
          </a:prstGeom>
        </p:spPr>
      </p:pic>
    </p:spTree>
    <p:extLst>
      <p:ext uri="{BB962C8B-B14F-4D97-AF65-F5344CB8AC3E}">
        <p14:creationId xmlns:p14="http://schemas.microsoft.com/office/powerpoint/2010/main" val="134481298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2874</TotalTime>
  <Words>390</Words>
  <Application>Microsoft Office PowerPoint</Application>
  <PresentationFormat>A4 Paper (210x297 mm)</PresentationFormat>
  <Paragraphs>60</Paragraphs>
  <Slides>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vt:i4>
      </vt:variant>
    </vt:vector>
  </HeadingPairs>
  <TitlesOfParts>
    <vt:vector size="9" baseType="lpstr">
      <vt:lpstr>Arial</vt:lpstr>
      <vt:lpstr>Calibri</vt:lpstr>
      <vt:lpstr>Calibri Light</vt:lpstr>
      <vt:lpstr>Graphik Arabic</vt:lpstr>
      <vt:lpstr>Graphik Arabic Regular</vt:lpstr>
      <vt:lpstr>Graphik Arabic Semibold</vt:lpstr>
      <vt:lpstr>Office Theme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Fatima Salem</dc:creator>
  <cp:lastModifiedBy>Nayla Alkaabi</cp:lastModifiedBy>
  <cp:revision>38</cp:revision>
  <dcterms:created xsi:type="dcterms:W3CDTF">2024-01-28T12:26:06Z</dcterms:created>
  <dcterms:modified xsi:type="dcterms:W3CDTF">2025-05-12T09:06:17Z</dcterms:modified>
</cp:coreProperties>
</file>