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embeddedFontLst>
    <p:embeddedFont>
      <p:font typeface="BJOITF+ArialMT"/>
      <p:regular r:id="rId45"/>
    </p:embeddedFont>
    <p:embeddedFont>
      <p:font typeface="TVFDHN+Arial-BoldMT"/>
      <p:regular r:id="rId46"/>
    </p:embeddedFont>
    <p:embeddedFont>
      <p:font typeface="TPODIP+Cambria-Bold"/>
      <p:regular r:id="rId4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font" Target="fonts/font1.fntdata" /><Relationship Id="rId46" Type="http://schemas.openxmlformats.org/officeDocument/2006/relationships/font" Target="fonts/font2.fntdata" /><Relationship Id="rId47" Type="http://schemas.openxmlformats.org/officeDocument/2006/relationships/font" Target="fonts/font3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3637" y="4177135"/>
            <a:ext cx="9871955" cy="214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The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Training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Presentation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for</a:t>
            </a:r>
          </a:p>
          <a:p>
            <a:pPr marL="0" marR="0">
              <a:lnSpc>
                <a:spcPts val="3751"/>
              </a:lnSpc>
              <a:spcBef>
                <a:spcPts val="86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‘Kindergartens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Reviews’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in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the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Kingdom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of</a:t>
            </a:r>
          </a:p>
          <a:p>
            <a:pPr marL="0" marR="0">
              <a:lnSpc>
                <a:spcPts val="3751"/>
              </a:lnSpc>
              <a:spcBef>
                <a:spcPts val="136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BJOITF+ArialMT"/>
                <a:cs typeface="BJOITF+ArialMT"/>
              </a:rPr>
              <a:t>Bahrain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3637" y="6146563"/>
            <a:ext cx="441970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JOITF+ArialMT"/>
                <a:cs typeface="BJOITF+ArialMT"/>
              </a:rPr>
              <a:t>For</a:t>
            </a:r>
            <a:r>
              <a:rPr dirty="0" sz="24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BJOITF+ArialMT"/>
                <a:cs typeface="BJOITF+ArialMT"/>
              </a:rPr>
              <a:t>Kindergartens</a:t>
            </a:r>
            <a:r>
              <a:rPr dirty="0" sz="2400">
                <a:solidFill>
                  <a:srgbClr val="ffffff"/>
                </a:solidFill>
                <a:latin typeface="BJOITF+ArialMT"/>
                <a:cs typeface="BJOITF+ArialMT"/>
              </a:rPr>
              <a:t> </a:t>
            </a:r>
            <a:r>
              <a:rPr dirty="0" sz="2400">
                <a:solidFill>
                  <a:srgbClr val="ffffff"/>
                </a:solidFill>
                <a:latin typeface="BJOITF+ArialMT"/>
                <a:cs typeface="BJOITF+ArialMT"/>
              </a:rPr>
              <a:t>Principals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4829" y="1080091"/>
            <a:ext cx="85294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Reflect: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How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do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these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lead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to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‘</a:t>
            </a:r>
            <a:r>
              <a:rPr dirty="0" sz="1800" b="1">
                <a:solidFill>
                  <a:srgbClr val="203864"/>
                </a:solidFill>
                <a:latin typeface="TVFDHN+Arial-BoldMT"/>
                <a:cs typeface="TVFDHN+Arial-BoldMT"/>
              </a:rPr>
              <a:t>Holistic</a:t>
            </a:r>
            <a:r>
              <a:rPr dirty="0" sz="18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203864"/>
                </a:solidFill>
                <a:latin typeface="TVFDHN+Arial-BoldMT"/>
                <a:cs typeface="TVFDHN+Arial-BoldMT"/>
              </a:rPr>
              <a:t>Development’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52214" y="3611186"/>
            <a:ext cx="2246258" cy="922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Express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opinions</a:t>
            </a:r>
          </a:p>
          <a:p>
            <a:pPr marL="317322" marR="0">
              <a:lnSpc>
                <a:spcPts val="1875"/>
              </a:lnSpc>
              <a:spcBef>
                <a:spcPts val="813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and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feelings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8291" y="3638537"/>
            <a:ext cx="2400323" cy="820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Assembling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pieces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to</a:t>
            </a:r>
          </a:p>
          <a:p>
            <a:pPr marL="395217" marR="0">
              <a:lnSpc>
                <a:spcPts val="1667"/>
              </a:lnSpc>
              <a:spcBef>
                <a:spcPts val="723"/>
              </a:spcBef>
              <a:spcAft>
                <a:spcPts val="0"/>
              </a:spcAft>
            </a:pP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create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shapes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8342" y="3659458"/>
            <a:ext cx="247371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Outdoor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group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play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3531" y="3677879"/>
            <a:ext cx="16251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Pair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activity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9735" y="4518561"/>
            <a:ext cx="11993160" cy="1248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These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sample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all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foster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development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progress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children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different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aspects.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While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doing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so,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they</a:t>
            </a:r>
          </a:p>
          <a:p>
            <a:pPr marL="42614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are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developing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fine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gross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motor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skills,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they’re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developing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their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social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communication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skills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while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interacting</a:t>
            </a:r>
          </a:p>
          <a:p>
            <a:pPr marL="292645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others,</a:t>
            </a:r>
            <a:r>
              <a:rPr dirty="0" sz="1600" spc="441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they’re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learning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how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to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regulate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their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feelings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actions,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they’re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using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their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imagination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through</a:t>
            </a:r>
          </a:p>
          <a:p>
            <a:pPr marL="3220392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exploring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developing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their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creativity,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etc.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59793" y="5737761"/>
            <a:ext cx="344006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That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is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how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these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BJOITF+ArialMT"/>
                <a:cs typeface="BJOITF+ArialMT"/>
              </a:rPr>
              <a:t>foster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66168" y="5988433"/>
            <a:ext cx="296773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203864"/>
                </a:solidFill>
                <a:latin typeface="TVFDHN+Arial-BoldMT"/>
                <a:cs typeface="TVFDHN+Arial-BoldMT"/>
              </a:rPr>
              <a:t>Holistic</a:t>
            </a:r>
            <a:r>
              <a:rPr dirty="0" sz="20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203864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03" y="899328"/>
            <a:ext cx="49933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covering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pillars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7563" y="3519329"/>
            <a:ext cx="205583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Story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with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mom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40141" y="3532099"/>
            <a:ext cx="227932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Grandad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adventures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9878" y="438927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7998" y="4809959"/>
            <a:ext cx="2606736" cy="821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Nurturing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Inclusive</a:t>
            </a:r>
          </a:p>
          <a:p>
            <a:pPr marL="514350" marR="0">
              <a:lnSpc>
                <a:spcPts val="166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Environment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77113" y="6089726"/>
            <a:ext cx="16374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Dentist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visit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9893" y="6089726"/>
            <a:ext cx="272831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trip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to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the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aquarium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360" y="251994"/>
            <a:ext cx="1095078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‘Kindergartens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Reviews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Framework’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75966" y="2315701"/>
            <a:ext cx="2000994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TPODIP+Cambria-Bold"/>
                <a:cs typeface="TPODIP+Cambria-Bold"/>
              </a:rPr>
              <a:t>Aspectsꢀ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4347" y="3326131"/>
            <a:ext cx="127039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203864"/>
                </a:solidFill>
                <a:latin typeface="BJOITF+ArialMT"/>
                <a:cs typeface="BJOITF+ArialMT"/>
              </a:rPr>
              <a:t>=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55811" y="3539036"/>
            <a:ext cx="201029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TPODIP+Cambria-Bold"/>
                <a:cs typeface="TPODIP+Cambria-Bold"/>
              </a:rPr>
              <a:t>Criteriaꢀ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12929" y="3545713"/>
            <a:ext cx="2452315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TPODIP+Cambria-Bold"/>
                <a:cs typeface="TPODIP+Cambria-Bold"/>
              </a:rPr>
              <a:t>Evaluation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50764" y="4699812"/>
            <a:ext cx="2371204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203864"/>
                </a:solidFill>
                <a:latin typeface="TPODIP+Cambria-Bold"/>
                <a:cs typeface="TPODIP+Cambria-Bold"/>
              </a:rPr>
              <a:t>Indicators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923" y="317835"/>
            <a:ext cx="778628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Kindergartens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Reviews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Framework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9362" y="1886791"/>
            <a:ext cx="1295185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Aspect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9499" y="1878879"/>
            <a:ext cx="1296837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Aspect</a:t>
            </a:r>
            <a:r>
              <a:rPr dirty="0" sz="1700" spc="12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3: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09431" y="2004175"/>
            <a:ext cx="1295185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Aspect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2: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0704" y="2209326"/>
            <a:ext cx="2659340" cy="783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Children’s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Growth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</a:p>
          <a:p>
            <a:pPr marL="446570" marR="0">
              <a:lnSpc>
                <a:spcPts val="1771"/>
              </a:lnSpc>
              <a:spcBef>
                <a:spcPts val="24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06761" y="2202729"/>
            <a:ext cx="1918020" cy="781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Leadership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</a:p>
          <a:p>
            <a:pPr marL="138906" marR="0">
              <a:lnSpc>
                <a:spcPts val="1771"/>
              </a:lnSpc>
              <a:spcBef>
                <a:spcPts val="14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24698" y="2326710"/>
            <a:ext cx="2755427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Child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Initiated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VFDHN+Arial-BoldMT"/>
                <a:cs typeface="TVFDHN+Arial-BoldMT"/>
              </a:rPr>
              <a:t>Learning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6250" y="3206115"/>
            <a:ext cx="2897876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1.1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Children's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Social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</a:p>
          <a:p>
            <a:pPr marL="46831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Emotional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Development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0417" y="3190291"/>
            <a:ext cx="1854666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3.1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Leadership</a:t>
            </a:r>
          </a:p>
          <a:p>
            <a:pPr marL="78264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Effectiveness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03799" y="3331156"/>
            <a:ext cx="252720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2.1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Areas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Learning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34199" y="4186070"/>
            <a:ext cx="2649449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1.2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Children's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Physical</a:t>
            </a:r>
          </a:p>
          <a:p>
            <a:pPr marL="478631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Development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47167" y="4170245"/>
            <a:ext cx="3124710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3.2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Family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Community</a:t>
            </a:r>
          </a:p>
          <a:p>
            <a:pPr marL="71120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Engagement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92649" y="4311111"/>
            <a:ext cx="32275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2.2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Curriculum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Experiences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20681" y="5166024"/>
            <a:ext cx="3139958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1.3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Meeting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Special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Needs</a:t>
            </a:r>
          </a:p>
          <a:p>
            <a:pPr marL="1320799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BJOITF+ArialMT"/>
                <a:cs typeface="BJOITF+ArialMT"/>
              </a:rPr>
              <a:t>*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10569"/>
            <a:ext cx="1012461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1: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Children's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Growth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279" y="1272826"/>
            <a:ext cx="685821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1.1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Children’s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Social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and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Emotional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3185" y="1923307"/>
            <a:ext cx="1689388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09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1.1.2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Behavior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</a:p>
          <a:p>
            <a:pPr marL="173514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Wellbeing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4854" y="1961838"/>
            <a:ext cx="1931044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1.1.3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Communication</a:t>
            </a:r>
          </a:p>
          <a:p>
            <a:pPr marL="52705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Skills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4531" y="2060919"/>
            <a:ext cx="156156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59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1.1.1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Social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Skills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8552" y="3131661"/>
            <a:ext cx="50921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1.2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Children’s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Physical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1000" y="3930288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1.2.1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44901" y="3915888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1.2.2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4450" y="4204607"/>
            <a:ext cx="152339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Motor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Skills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95601" y="4190207"/>
            <a:ext cx="234935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Health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Selfcare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6711" y="5009057"/>
            <a:ext cx="392470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1.3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Meeting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Special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Needs</a:t>
            </a:r>
            <a:r>
              <a:rPr dirty="0" sz="2000" spc="553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14086" y="5751793"/>
            <a:ext cx="2628710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1.3.1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Special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Personal</a:t>
            </a:r>
          </a:p>
          <a:p>
            <a:pPr marL="742949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Support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5552" y="301592"/>
            <a:ext cx="516051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How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do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children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grow?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9438" y="1473515"/>
            <a:ext cx="278821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Physical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07742" y="1466412"/>
            <a:ext cx="265540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Social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Emotional</a:t>
            </a:r>
          </a:p>
          <a:p>
            <a:pPr marL="43815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8169" y="2130922"/>
            <a:ext cx="311772" cy="1210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69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18069" marR="0">
              <a:lnSpc>
                <a:spcPts val="1302"/>
              </a:lnSpc>
              <a:spcBef>
                <a:spcPts val="185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0" marR="0">
              <a:lnSpc>
                <a:spcPts val="1302"/>
              </a:lnSpc>
              <a:spcBef>
                <a:spcPts val="1898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99489" y="2136243"/>
            <a:ext cx="2751958" cy="78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Developmentꢀofꢀgrossꢀmotorꢀskills</a:t>
            </a:r>
          </a:p>
          <a:p>
            <a:pPr marL="12500" marR="0">
              <a:lnSpc>
                <a:spcPts val="1250"/>
              </a:lnSpc>
              <a:spcBef>
                <a:spcPts val="1852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Developmentꢀofꢀfineꢀmotorꢀskills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37982" y="2223413"/>
            <a:ext cx="293703" cy="711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0" marR="0">
              <a:lnSpc>
                <a:spcPts val="1302"/>
              </a:lnSpc>
              <a:spcBef>
                <a:spcPts val="1123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3732" y="2228734"/>
            <a:ext cx="253100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Selfꢀawarenessꢀandꢀconfidenceꢀꢀ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23732" y="2536837"/>
            <a:ext cx="266253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Buildingꢀfriendshipsꢀandꢀplayingꢀ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togetherꢀ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93920" y="2943221"/>
            <a:ext cx="2302769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Balanceꢀandꢀcoordinationꢀinꢀ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movement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37981" y="3024285"/>
            <a:ext cx="293703" cy="403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23731" y="3029606"/>
            <a:ext cx="2549827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Managingꢀfeelingsꢀandꢀshowingꢀ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positiveꢀbehaviourꢀ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33531" y="4227140"/>
            <a:ext cx="291886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Cognitive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01244" y="4220340"/>
            <a:ext cx="189094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Language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12344" y="4494660"/>
            <a:ext cx="20701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Communication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17439" y="4958246"/>
            <a:ext cx="302501" cy="1053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99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0" marR="0">
              <a:lnSpc>
                <a:spcPts val="1302"/>
              </a:lnSpc>
              <a:spcBef>
                <a:spcPts val="1237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8799" marR="0">
              <a:lnSpc>
                <a:spcPts val="1302"/>
              </a:lnSpc>
              <a:spcBef>
                <a:spcPts val="1273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03190" y="4963567"/>
            <a:ext cx="2603127" cy="709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98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Exploringꢀandꢀsolvingꢀproblemsꢀ</a:t>
            </a:r>
          </a:p>
          <a:p>
            <a:pPr marL="0" marR="0">
              <a:lnSpc>
                <a:spcPts val="1250"/>
              </a:lnSpc>
              <a:spcBef>
                <a:spcPts val="12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Imaginationꢀandꢀcreativityꢀ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51714" y="4939577"/>
            <a:ext cx="293703" cy="80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  <a:p>
            <a:pPr marL="0" marR="0">
              <a:lnSpc>
                <a:spcPts val="1302"/>
              </a:lnSpc>
              <a:spcBef>
                <a:spcPts val="188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37465" y="4944898"/>
            <a:ext cx="2647641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Expressingꢀfeelingsꢀandꢀthoughts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37464" y="5349187"/>
            <a:ext cx="2673741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Expressingꢀopinionꢀandꢀlisteningꢀ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activelyꢀ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11988" y="5613218"/>
            <a:ext cx="2319114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Learningꢀdifferentꢀskillsꢀandꢀ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knowledgeꢀ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64214" y="5932821"/>
            <a:ext cx="293703" cy="4035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404040"/>
                </a:solidFill>
                <a:latin typeface="BJOITF+ArialMT"/>
                <a:cs typeface="BJOITF+ArialMT"/>
              </a:rPr>
              <a:t>•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549964" y="5938142"/>
            <a:ext cx="2602200" cy="570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Participatingꢀandꢀengagingꢀwithꢀ</a:t>
            </a:r>
          </a:p>
          <a:p>
            <a:pPr marL="0" marR="0">
              <a:lnSpc>
                <a:spcPts val="125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1200" b="1">
                <a:solidFill>
                  <a:srgbClr val="404040"/>
                </a:solidFill>
                <a:latin typeface="TPODIP+Cambria-Bold"/>
                <a:cs typeface="TPODIP+Cambria-Bold"/>
              </a:rPr>
              <a:t>others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443" y="338943"/>
            <a:ext cx="889813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Quality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communication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interactions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443" y="338943"/>
            <a:ext cx="609397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Children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grow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through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play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10454"/>
            <a:ext cx="1012461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1: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Children's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Growth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298" y="1378784"/>
            <a:ext cx="59927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Where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obtain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data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evidence?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2099" y="2299047"/>
            <a:ext cx="443396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411" y="2296193"/>
            <a:ext cx="6537381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Observing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&amp;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evaluating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children’s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participation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&amp;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interaction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100" y="2979712"/>
            <a:ext cx="4893824" cy="58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r>
              <a:rPr dirty="0" sz="1700" spc="2087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Analysing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documents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procedures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098" y="3761732"/>
            <a:ext cx="4557328" cy="5957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r>
              <a:rPr dirty="0" sz="1700" spc="2087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Conducting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interviews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surveys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2098" y="4381265"/>
            <a:ext cx="5424263" cy="597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r>
              <a:rPr dirty="0" sz="1700" spc="23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Reviewing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sample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children’s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outcomes.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37929"/>
            <a:ext cx="726242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2: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Initiated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3059" y="1587613"/>
            <a:ext cx="296798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2.1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Areas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of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Learning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2506" y="2284669"/>
            <a:ext cx="229952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39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2.1.2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Managing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Learning</a:t>
            </a:r>
          </a:p>
          <a:p>
            <a:pPr marL="33655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Environment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809" y="2396852"/>
            <a:ext cx="2552811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2.1.1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Age-appropriate</a:t>
            </a:r>
          </a:p>
          <a:p>
            <a:pPr marL="476249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Experiences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6346" y="3976458"/>
            <a:ext cx="381194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2.2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Curriculum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experiences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4831" y="4769781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2.2.1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6408" y="4769781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2.2.2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4131" y="5044100"/>
            <a:ext cx="18918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Acquiring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Skills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07549" y="5044102"/>
            <a:ext cx="219684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Tracking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Progress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909" y="254035"/>
            <a:ext cx="944013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What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is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Early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Childhood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Education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(ECE)?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48295" y="1037789"/>
            <a:ext cx="692728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What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do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we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mean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when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we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VFDHN+Arial-BoldMT"/>
                <a:cs typeface="TVFDHN+Arial-BoldMT"/>
              </a:rPr>
              <a:t>say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9223" y="2148809"/>
            <a:ext cx="42684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VFDHN+Arial-BoldMT"/>
                <a:cs typeface="TVFDHN+Arial-BoldMT"/>
              </a:rPr>
              <a:t>Play</a:t>
            </a:r>
            <a:r>
              <a:rPr dirty="0" sz="2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VFDHN+Arial-BoldMT"/>
                <a:cs typeface="TVFDHN+Arial-BoldMT"/>
              </a:rPr>
              <a:t>Based</a:t>
            </a:r>
            <a:r>
              <a:rPr dirty="0" sz="2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VFDHN+Arial-BoldMT"/>
                <a:cs typeface="TVFDHN+Arial-BoldMT"/>
              </a:rPr>
              <a:t>Learning?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443" y="338943"/>
            <a:ext cx="460363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Play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Based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Learning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2689" y="445923"/>
            <a:ext cx="666774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What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is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Play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Based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Learning?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2392" y="4176128"/>
            <a:ext cx="4465430" cy="2345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It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does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not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mean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free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play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without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purpose</a:t>
            </a:r>
          </a:p>
          <a:p>
            <a:pPr marL="0" marR="0">
              <a:lnSpc>
                <a:spcPts val="1667"/>
              </a:lnSpc>
              <a:spcBef>
                <a:spcPts val="1162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or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planning,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but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rather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refers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educational</a:t>
            </a:r>
          </a:p>
          <a:p>
            <a:pPr marL="239712" marR="0">
              <a:lnSpc>
                <a:spcPts val="1667"/>
              </a:lnSpc>
              <a:spcBef>
                <a:spcPts val="1212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play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activities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carefully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planned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by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</a:p>
          <a:p>
            <a:pPr marL="115341" marR="0">
              <a:lnSpc>
                <a:spcPts val="1667"/>
              </a:lnSpc>
              <a:spcBef>
                <a:spcPts val="1212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teacher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support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child’s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growth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</a:p>
          <a:p>
            <a:pPr marL="30162" marR="0">
              <a:lnSpc>
                <a:spcPts val="1667"/>
              </a:lnSpc>
              <a:spcBef>
                <a:spcPts val="1212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development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through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diverse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experiences,</a:t>
            </a:r>
          </a:p>
          <a:p>
            <a:pPr marL="300831" marR="0">
              <a:lnSpc>
                <a:spcPts val="1667"/>
              </a:lnSpc>
              <a:spcBef>
                <a:spcPts val="1212"/>
              </a:spcBef>
              <a:spcAft>
                <a:spcPts val="0"/>
              </a:spcAft>
            </a:pP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matching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their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abilities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203864"/>
                </a:solidFill>
                <a:latin typeface="BJOITF+ArialMT"/>
                <a:cs typeface="BJOITF+ArialMT"/>
              </a:rPr>
              <a:t>interests.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4562" y="4220237"/>
            <a:ext cx="3557925" cy="1714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01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Learning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through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play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means</a:t>
            </a:r>
          </a:p>
          <a:p>
            <a:pPr marL="0" marR="0">
              <a:lnSpc>
                <a:spcPts val="1771"/>
              </a:lnSpc>
              <a:spcBef>
                <a:spcPts val="123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that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child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learns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new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things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-</a:t>
            </a:r>
          </a:p>
          <a:p>
            <a:pPr marL="218281" marR="0">
              <a:lnSpc>
                <a:spcPts val="1771"/>
              </a:lnSpc>
              <a:spcBef>
                <a:spcPts val="128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knowledge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skills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-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while</a:t>
            </a:r>
          </a:p>
          <a:p>
            <a:pPr marL="1179512" marR="0">
              <a:lnSpc>
                <a:spcPts val="1771"/>
              </a:lnSpc>
              <a:spcBef>
                <a:spcPts val="128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playing.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8393" y="4220237"/>
            <a:ext cx="3862110" cy="548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Through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play,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children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discover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6106" y="4608857"/>
            <a:ext cx="3669114" cy="171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0662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world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around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them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learn</a:t>
            </a:r>
          </a:p>
          <a:p>
            <a:pPr marL="119062" marR="0">
              <a:lnSpc>
                <a:spcPts val="1771"/>
              </a:lnSpc>
              <a:spcBef>
                <a:spcPts val="123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important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life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skills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in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fun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</a:p>
          <a:p>
            <a:pPr marL="61986" marR="0">
              <a:lnSpc>
                <a:spcPts val="1771"/>
              </a:lnSpc>
              <a:spcBef>
                <a:spcPts val="128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relaxing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way,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including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problem-</a:t>
            </a:r>
          </a:p>
          <a:p>
            <a:pPr marL="0" marR="0">
              <a:lnSpc>
                <a:spcPts val="1771"/>
              </a:lnSpc>
              <a:spcBef>
                <a:spcPts val="1288"/>
              </a:spcBef>
              <a:spcAft>
                <a:spcPts val="0"/>
              </a:spcAft>
            </a:pP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solving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communication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700">
                <a:solidFill>
                  <a:srgbClr val="203864"/>
                </a:solidFill>
                <a:latin typeface="BJOITF+ArialMT"/>
                <a:cs typeface="BJOITF+ArialMT"/>
              </a:rPr>
              <a:t>skills.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5498" y="337375"/>
            <a:ext cx="573583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Play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in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scientific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498" y="970758"/>
            <a:ext cx="1244209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Data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from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studies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comparing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effect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play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on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children’s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learning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compared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children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who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learned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traditional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setting: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253" y="2762278"/>
            <a:ext cx="4656731" cy="79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34%</a:t>
            </a: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Development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cognitive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skills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1004" y="2757389"/>
            <a:ext cx="142299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75%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62905" y="2830211"/>
            <a:ext cx="3739916" cy="8027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30%</a:t>
            </a:r>
            <a:r>
              <a:rPr dirty="0" sz="3200" spc="105" b="1">
                <a:solidFill>
                  <a:srgbClr val="f68520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language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development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90626" y="2906366"/>
            <a:ext cx="255277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Show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higher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empathy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1609" y="3383441"/>
            <a:ext cx="423493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such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memory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critical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thinking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9117" y="3378553"/>
            <a:ext cx="341678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ability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resolve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conflicts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50269" y="3451374"/>
            <a:ext cx="27319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learned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vocabulary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04077" y="5118490"/>
            <a:ext cx="3665018" cy="8027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45%</a:t>
            </a:r>
            <a:r>
              <a:rPr dirty="0" sz="3200" spc="606" b="1">
                <a:solidFill>
                  <a:srgbClr val="f68520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More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likely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excel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in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12560" y="5176002"/>
            <a:ext cx="4189879" cy="7997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68520"/>
                </a:solidFill>
                <a:latin typeface="TVFDHN+Arial-BoldMT"/>
                <a:cs typeface="TVFDHN+Arial-BoldMT"/>
              </a:rPr>
              <a:t>40%</a:t>
            </a:r>
            <a:r>
              <a:rPr dirty="0" sz="3200" spc="494" b="1">
                <a:solidFill>
                  <a:srgbClr val="f68520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Development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gross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00096" y="5739653"/>
            <a:ext cx="40743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reading,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writing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math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at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school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28572" y="5797165"/>
            <a:ext cx="180277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fine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motor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203864"/>
                </a:solidFill>
                <a:latin typeface="BJOITF+ArialMT"/>
                <a:cs typeface="BJOITF+ArialMT"/>
              </a:rPr>
              <a:t>skill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71905"/>
            <a:ext cx="726242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2: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Child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Initiated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382" y="1693664"/>
            <a:ext cx="599278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Where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obtain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data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evidence?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383" y="2804487"/>
            <a:ext cx="5068226" cy="13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Observation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learning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experiences</a:t>
            </a:r>
          </a:p>
          <a:p>
            <a:pPr marL="0" marR="0">
              <a:lnSpc>
                <a:spcPts val="2136"/>
              </a:lnSpc>
              <a:spcBef>
                <a:spcPts val="3558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Interaction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with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children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383" y="4264913"/>
            <a:ext cx="3980738" cy="652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Evaluation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learning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plans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383" y="4950831"/>
            <a:ext cx="4467620" cy="652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Assessing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children’s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outcomes.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51874"/>
            <a:ext cx="85108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3: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Leadership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5702" y="1587613"/>
            <a:ext cx="397464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3.1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Leadership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effectiveness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7709" y="2396852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3.1.1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6408" y="2396852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3.1.2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709" y="2671171"/>
            <a:ext cx="262894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Improvement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Planning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50908" y="2671171"/>
            <a:ext cx="25022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Managing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Resources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98634" y="3976458"/>
            <a:ext cx="552945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3.2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Family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and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Community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Engagement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12091" y="4631283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3.2.2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7459" y="4769782"/>
            <a:ext cx="231143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24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3.2.1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Family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Involvement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92941" y="4905603"/>
            <a:ext cx="2489031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Engagement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</a:p>
          <a:p>
            <a:pPr marL="49530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Community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67974"/>
            <a:ext cx="85108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3: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Leadership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2250" y="1621166"/>
            <a:ext cx="94592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3.1.1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32540" y="1617199"/>
            <a:ext cx="1040519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VFDHN+Arial-BoldMT"/>
                <a:cs typeface="TVFDHN+Arial-BoldMT"/>
              </a:rPr>
              <a:t>3.1.2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5607" y="2002166"/>
            <a:ext cx="314557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Improvement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Planning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5578" y="2036299"/>
            <a:ext cx="3229214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VFDHN+Arial-BoldMT"/>
                <a:cs typeface="TVFDHN+Arial-BoldMT"/>
              </a:rPr>
              <a:t>Managing</a:t>
            </a:r>
            <a:r>
              <a:rPr dirty="0" sz="22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VFDHN+Arial-BoldMT"/>
                <a:cs typeface="TVFDHN+Arial-BoldMT"/>
              </a:rPr>
              <a:t>Resources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21161" y="2722692"/>
            <a:ext cx="119519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Clear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vision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68476" y="2819453"/>
            <a:ext cx="2305581" cy="1453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912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Suitability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staff</a:t>
            </a:r>
          </a:p>
          <a:p>
            <a:pPr marL="0" marR="0">
              <a:lnSpc>
                <a:spcPts val="1979"/>
              </a:lnSpc>
              <a:spcBef>
                <a:spcPts val="4631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Staff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development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4223" y="3442620"/>
            <a:ext cx="3134116" cy="1171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Self-Evaluation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to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identify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priorities</a:t>
            </a:r>
          </a:p>
          <a:p>
            <a:pPr marL="484187" marR="0">
              <a:lnSpc>
                <a:spcPts val="1458"/>
              </a:lnSpc>
              <a:spcBef>
                <a:spcPts val="415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Improvement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planning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25563" y="4498736"/>
            <a:ext cx="3252241" cy="1453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Effectiveness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resources</a:t>
            </a:r>
          </a:p>
          <a:p>
            <a:pPr marL="479626" marR="0">
              <a:lnSpc>
                <a:spcPts val="1979"/>
              </a:lnSpc>
              <a:spcBef>
                <a:spcPts val="4631"/>
              </a:spcBef>
              <a:spcAft>
                <a:spcPts val="0"/>
              </a:spcAft>
            </a:pP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Learning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900">
                <a:solidFill>
                  <a:srgbClr val="000000"/>
                </a:solidFill>
                <a:latin typeface="BJOITF+ArialMT"/>
                <a:cs typeface="BJOITF+ArialMT"/>
              </a:rPr>
              <a:t>facilities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0611" y="4882475"/>
            <a:ext cx="2430770" cy="1171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Curriculum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implementation</a:t>
            </a:r>
          </a:p>
          <a:p>
            <a:pPr marL="142875" marR="0">
              <a:lnSpc>
                <a:spcPts val="1458"/>
              </a:lnSpc>
              <a:spcBef>
                <a:spcPts val="415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Impact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BJOITF+ArialMT"/>
                <a:cs typeface="BJOITF+ArialMT"/>
              </a:rPr>
              <a:t>governance</a:t>
            </a:r>
            <a:r>
              <a:rPr dirty="0" sz="1400" spc="-44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400">
                <a:solidFill>
                  <a:srgbClr val="c00000"/>
                </a:solidFill>
                <a:latin typeface="BJOITF+ArialMT"/>
                <a:cs typeface="BJOITF+ArialMT"/>
              </a:rPr>
              <a:t>*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75673"/>
            <a:ext cx="85108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3: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Leadership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3317" y="1625501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3.2.1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64381" y="1680975"/>
            <a:ext cx="851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3.2.2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6867" y="1968401"/>
            <a:ext cx="246248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Family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Involvement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08631" y="2023875"/>
            <a:ext cx="415869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Engagement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with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the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Community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19212" y="2729034"/>
            <a:ext cx="1931044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Communicating</a:t>
            </a:r>
          </a:p>
          <a:p>
            <a:pPr marL="17780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parents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03777" y="2927637"/>
            <a:ext cx="1876509" cy="919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Next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stage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</a:p>
          <a:p>
            <a:pPr marL="196056" marR="0">
              <a:lnSpc>
                <a:spcPts val="2083"/>
              </a:lnSpc>
              <a:spcBef>
                <a:spcPts val="2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education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17612" y="4032420"/>
            <a:ext cx="21337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Progress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updates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90333" y="4052528"/>
            <a:ext cx="110095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Enrich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5690" y="4326848"/>
            <a:ext cx="175059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experiences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44612" y="5273359"/>
            <a:ext cx="1879812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Engagement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</a:p>
          <a:p>
            <a:pPr marL="33020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19615" y="5314579"/>
            <a:ext cx="244123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Sense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inclusion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657" y="290288"/>
            <a:ext cx="851069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Family’s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engagement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in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kindergartens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162057"/>
            <a:ext cx="851081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3:</a:t>
            </a:r>
            <a:r>
              <a:rPr dirty="0" sz="32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Leadership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382" y="1693664"/>
            <a:ext cx="599278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Where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to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obtain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data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VFDHN+Arial-BoldMT"/>
                <a:cs typeface="TVFDHN+Arial-BoldMT"/>
              </a:rPr>
              <a:t>evidence?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383" y="2807737"/>
            <a:ext cx="4257065" cy="1369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Assess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leadership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awareness</a:t>
            </a:r>
          </a:p>
          <a:p>
            <a:pPr marL="0" marR="0">
              <a:lnSpc>
                <a:spcPts val="2136"/>
              </a:lnSpc>
              <a:spcBef>
                <a:spcPts val="3558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Analysis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of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plans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383" y="4268163"/>
            <a:ext cx="4856989" cy="1338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Evaluate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resources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facilities</a:t>
            </a:r>
          </a:p>
          <a:p>
            <a:pPr marL="0" marR="0">
              <a:lnSpc>
                <a:spcPts val="2136"/>
              </a:lnSpc>
              <a:spcBef>
                <a:spcPts val="3264"/>
              </a:spcBef>
              <a:spcAft>
                <a:spcPts val="0"/>
              </a:spcAft>
            </a:pPr>
            <a:r>
              <a:rPr dirty="0" sz="2050">
                <a:solidFill>
                  <a:srgbClr val="203864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Interviews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document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203864"/>
                </a:solidFill>
                <a:latin typeface="BJOITF+ArialMT"/>
                <a:cs typeface="BJOITF+ArialMT"/>
              </a:rPr>
              <a:t>analysis.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094" y="212171"/>
            <a:ext cx="304919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c4679"/>
                </a:solidFill>
                <a:latin typeface="TVFDHN+Arial-BoldMT"/>
                <a:cs typeface="TVFDHN+Arial-BoldMT"/>
              </a:rPr>
              <a:t>Benchmarks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2305" y="1118598"/>
            <a:ext cx="294673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Learning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through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PLAY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06699" y="1165144"/>
            <a:ext cx="478534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Focus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on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social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and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emotional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growth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606" y="3957408"/>
            <a:ext cx="26840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It’s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all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about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the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child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8133" y="3957408"/>
            <a:ext cx="73669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Incl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06896" y="3957408"/>
            <a:ext cx="8128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hips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428" y="1078583"/>
            <a:ext cx="92997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Discuss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groups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diagram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below,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then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answer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following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questions: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25174" y="2074416"/>
            <a:ext cx="24031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TPODIP+Cambria-Bold"/>
                <a:cs typeface="TPODIP+Cambria-Bold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6705" y="2292076"/>
            <a:ext cx="11433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Criteria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70989" y="2436135"/>
            <a:ext cx="3938327" cy="6653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What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is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the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name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of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the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aspect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(A)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in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the</a:t>
            </a:r>
          </a:p>
          <a:p>
            <a:pPr marL="49212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TVFDHN+Arial-BoldMT"/>
                <a:cs typeface="TVFDHN+Arial-BoldMT"/>
              </a:rPr>
              <a:t>diagram?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33650" y="2436487"/>
            <a:ext cx="852627" cy="352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1</a:t>
            </a:r>
          </a:p>
          <a:p>
            <a:pPr marL="2323" marR="0">
              <a:lnSpc>
                <a:spcPts val="3334"/>
              </a:lnSpc>
              <a:spcBef>
                <a:spcPts val="328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2</a:t>
            </a:r>
          </a:p>
          <a:p>
            <a:pPr marL="2323" marR="0">
              <a:lnSpc>
                <a:spcPts val="3334"/>
              </a:lnSpc>
              <a:spcBef>
                <a:spcPts val="326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3</a:t>
            </a:r>
          </a:p>
          <a:p>
            <a:pPr marL="0" marR="0">
              <a:lnSpc>
                <a:spcPts val="3334"/>
              </a:lnSpc>
              <a:spcBef>
                <a:spcPts val="3184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76755" y="2602464"/>
            <a:ext cx="47003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7771" y="3377611"/>
            <a:ext cx="307833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TPODIP+Cambria-Bold"/>
                <a:cs typeface="TPODIP+Cambria-Bold"/>
              </a:rPr>
              <a:t>WhatꢀisꢀcriterionꢀXꢀinꢀaspectꢀ(A)?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58698" y="3557113"/>
            <a:ext cx="171913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c4679"/>
                </a:solidFill>
                <a:latin typeface="TVFDHN+Arial-BoldMT"/>
                <a:cs typeface="TVFDHN+Arial-BoldMT"/>
              </a:rPr>
              <a:t>Aspect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61142" y="3937376"/>
            <a:ext cx="56443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1c4679"/>
                </a:solidFill>
                <a:latin typeface="TVFDHN+Arial-BoldMT"/>
                <a:cs typeface="TVFDHN+Arial-BoldMT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8451" y="4002178"/>
            <a:ext cx="4748657" cy="858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Suggestꢀsomeꢀactivitiesꢀthatꢀyouꢀwillꢀimplementꢀasꢀaꢀprincipalꢀtoꢀ</a:t>
            </a:r>
          </a:p>
          <a:p>
            <a:pPr marL="1587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enhanceꢀcommunicationꢀandꢀengageꢀfamiliesꢀinꢀchildren'sꢀ</a:t>
            </a:r>
          </a:p>
          <a:p>
            <a:pPr marL="0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learningꢀexperiences.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24567" y="4744788"/>
            <a:ext cx="1600200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Family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Community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66013" y="4910892"/>
            <a:ext cx="4520304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TPODIP+Cambria-Bold"/>
                <a:cs typeface="TPODIP+Cambria-Bold"/>
              </a:rPr>
              <a:t>proposedꢀaꢀsetꢀofꢀnecessaryꢀtrainingꢀworkshopsꢀ</a:t>
            </a:r>
          </a:p>
          <a:p>
            <a:pPr marL="0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 b="1">
                <a:solidFill>
                  <a:srgbClr val="4a4a4a"/>
                </a:solidFill>
                <a:latin typeface="TPODIP+Cambria-Bold"/>
                <a:cs typeface="TPODIP+Cambria-Bold"/>
              </a:rPr>
              <a:t>forꢀkindergartenꢀteachersꢀinꢀgeneral.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67418" y="5302064"/>
            <a:ext cx="171472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Engagement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428" y="1078583"/>
            <a:ext cx="929978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Discuss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groups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diagram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below,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then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answer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following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000000"/>
                </a:solidFill>
                <a:latin typeface="Cambria"/>
                <a:cs typeface="Cambria"/>
              </a:rPr>
              <a:t>questions: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25174" y="2106166"/>
            <a:ext cx="240314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TPODIP+Cambria-Bold"/>
                <a:cs typeface="TPODIP+Cambria-Bold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2855" y="2323826"/>
            <a:ext cx="1791518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Leadership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effectiveness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33650" y="2436487"/>
            <a:ext cx="852627" cy="352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3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1</a:t>
            </a:r>
          </a:p>
          <a:p>
            <a:pPr marL="2323" marR="0">
              <a:lnSpc>
                <a:spcPts val="3334"/>
              </a:lnSpc>
              <a:spcBef>
                <a:spcPts val="328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2</a:t>
            </a:r>
          </a:p>
          <a:p>
            <a:pPr marL="2323" marR="0">
              <a:lnSpc>
                <a:spcPts val="3334"/>
              </a:lnSpc>
              <a:spcBef>
                <a:spcPts val="3268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3</a:t>
            </a:r>
          </a:p>
          <a:p>
            <a:pPr marL="0" marR="0">
              <a:lnSpc>
                <a:spcPts val="3334"/>
              </a:lnSpc>
              <a:spcBef>
                <a:spcPts val="3184"/>
              </a:spcBef>
              <a:spcAft>
                <a:spcPts val="0"/>
              </a:spcAft>
            </a:pPr>
            <a:r>
              <a:rPr dirty="0" sz="3200" b="1">
                <a:solidFill>
                  <a:srgbClr val="eff4fb"/>
                </a:solidFill>
                <a:latin typeface="TPODIP+Cambria-Bold"/>
                <a:cs typeface="TPODIP+Cambria-Bold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3051" y="2530991"/>
            <a:ext cx="3217541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Leadership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and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63051" y="3365747"/>
            <a:ext cx="279040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Leadership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4a4a4a"/>
                </a:solidFill>
                <a:latin typeface="TVFDHN+Arial-BoldMT"/>
                <a:cs typeface="TVFDHN+Arial-BoldMT"/>
              </a:rPr>
              <a:t>effectiveness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41754" y="3464063"/>
            <a:ext cx="1740172" cy="107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899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1c4679"/>
                </a:solidFill>
                <a:latin typeface="TVFDHN+Arial-BoldMT"/>
                <a:cs typeface="TVFDHN+Arial-BoldMT"/>
              </a:rPr>
              <a:t>Leadership</a:t>
            </a:r>
          </a:p>
          <a:p>
            <a:pPr marL="495299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1c4679"/>
                </a:solidFill>
                <a:latin typeface="TVFDHN+Arial-BoldMT"/>
                <a:cs typeface="TVFDHN+Arial-BoldMT"/>
              </a:rPr>
              <a:t>and</a:t>
            </a:r>
          </a:p>
          <a:p>
            <a:pPr marL="0" marR="0">
              <a:lnSpc>
                <a:spcPts val="1875"/>
              </a:lnSpc>
              <a:spcBef>
                <a:spcPts val="68"/>
              </a:spcBef>
              <a:spcAft>
                <a:spcPts val="0"/>
              </a:spcAft>
            </a:pPr>
            <a:r>
              <a:rPr dirty="0" sz="1800" b="1">
                <a:solidFill>
                  <a:srgbClr val="1c4679"/>
                </a:solidFill>
                <a:latin typeface="TVFDHN+Arial-BoldMT"/>
                <a:cs typeface="TVFDHN+Arial-BoldMT"/>
              </a:rPr>
              <a:t>Management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88451" y="4002178"/>
            <a:ext cx="4684411" cy="858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Playꢀdayꢀwithꢀmom,ꢀreadingꢀaꢀstoryꢀwithꢀgrandpa,ꢀfootballꢀwithꢀ</a:t>
            </a:r>
          </a:p>
          <a:p>
            <a:pPr marL="1587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dad,ꢀaꢀtripꢀtoꢀtheꢀcastleꢀwithꢀmyꢀgrandma,ꢀmyꢀfavoriteꢀdishꢀwithꢀ</a:t>
            </a:r>
          </a:p>
          <a:p>
            <a:pPr marL="0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myꢀsister...ꢀEtc.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4567" y="4744788"/>
            <a:ext cx="1600200" cy="827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Family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</a:p>
          <a:p>
            <a:pPr marL="0" marR="0">
              <a:lnSpc>
                <a:spcPts val="1875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Community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86129" y="4830082"/>
            <a:ext cx="3995901" cy="858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Applyingꢀplay-basedꢀlearningꢀ–ꢀdevelopingꢀchildren’sꢀ</a:t>
            </a:r>
          </a:p>
          <a:p>
            <a:pPr marL="1587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communicationꢀskillsꢀ–ꢀcharacteristicsꢀofꢀchildren’sꢀ</a:t>
            </a:r>
          </a:p>
          <a:p>
            <a:pPr marL="0" marR="0">
              <a:lnSpc>
                <a:spcPts val="1146"/>
              </a:lnSpc>
              <a:spcBef>
                <a:spcPts val="883"/>
              </a:spcBef>
              <a:spcAft>
                <a:spcPts val="0"/>
              </a:spcAft>
            </a:pPr>
            <a:r>
              <a:rPr dirty="0" sz="1100" b="1">
                <a:solidFill>
                  <a:srgbClr val="4a4a4a"/>
                </a:solidFill>
                <a:latin typeface="TPODIP+Cambria-Bold"/>
                <a:cs typeface="TPODIP+Cambria-Bold"/>
              </a:rPr>
              <a:t>developmentꢀ–ꢀinteractiveꢀlearningꢀenvironmentꢀ–ꢀetc.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7418" y="5302064"/>
            <a:ext cx="171472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Engagement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4661" y="5611081"/>
            <a:ext cx="101112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TPODIP+Cambria-Bold"/>
                <a:cs typeface="TPODIP+Cambria-Bold"/>
              </a:rPr>
              <a:t>kindergartensꢀreviewsꢀprocessꢀandꢀprocedures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224" y="458658"/>
            <a:ext cx="1048482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kindergartens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reviews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process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457" y="1599261"/>
            <a:ext cx="173553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Stage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1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Pre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Review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3793" y="1629488"/>
            <a:ext cx="8524105" cy="95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Kindergarten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uploads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needed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documents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HUB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specified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time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3793" y="2545792"/>
            <a:ext cx="810196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Self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Evaluation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Form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(SEF)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-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plans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–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timetables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-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staff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deployment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list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3793" y="3474835"/>
            <a:ext cx="9191599" cy="6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Kindergarten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receives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review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notification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letter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(review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dates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-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name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5319" y="3542032"/>
            <a:ext cx="1651620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637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2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weeks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pre-review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6693" y="3781540"/>
            <a:ext cx="92757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Lead)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33793" y="4053955"/>
            <a:ext cx="3988551" cy="6467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Parents’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Questionnaire</a:t>
            </a:r>
            <a:r>
              <a:rPr dirty="0" sz="2000" spc="-74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b050"/>
                </a:solidFill>
                <a:latin typeface="BJOITF+ArialMT"/>
                <a:cs typeface="BJOITF+ArialMT"/>
              </a:rPr>
              <a:t>(PQ)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9976" y="5347643"/>
            <a:ext cx="180521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Week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</a:p>
          <a:p>
            <a:pPr marL="38505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review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33793" y="5377630"/>
            <a:ext cx="8833146" cy="1260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Lead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calls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Sunday</a:t>
            </a:r>
          </a:p>
          <a:p>
            <a:pPr marL="0" marR="0">
              <a:lnSpc>
                <a:spcPts val="213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Reviewers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analyse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kindergarten’s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documents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prepare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for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</a:p>
          <a:p>
            <a:pPr marL="34290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review.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0576" y="5953827"/>
            <a:ext cx="13208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(Sunday)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224" y="458658"/>
            <a:ext cx="1048482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kindergartens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reviews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process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5243" y="1481351"/>
            <a:ext cx="6219101" cy="652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Observe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kindergarten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children’s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0993" y="1791471"/>
            <a:ext cx="175059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experiences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3860" y="2097652"/>
            <a:ext cx="128375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Stage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085" y="2402452"/>
            <a:ext cx="2510239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During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review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7502" y="2426529"/>
            <a:ext cx="6691646" cy="955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Scrutinise</a:t>
            </a:r>
            <a:r>
              <a:rPr dirty="0" sz="2000" spc="1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children’s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outcomes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kindergartens</a:t>
            </a:r>
          </a:p>
          <a:p>
            <a:pPr marL="28575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documents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80905" y="3479428"/>
            <a:ext cx="5147358" cy="1460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Discuss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KG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staff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parents</a:t>
            </a:r>
          </a:p>
          <a:p>
            <a:pPr marL="0" marR="0">
              <a:lnSpc>
                <a:spcPts val="2136"/>
              </a:lnSpc>
              <a:spcBef>
                <a:spcPts val="4272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Engage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conversations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children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0754" y="4490004"/>
            <a:ext cx="2701819" cy="16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Quality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assurance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manager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b050"/>
                </a:solidFill>
                <a:latin typeface="TVFDHN+Arial-BoldMT"/>
                <a:cs typeface="TVFDHN+Arial-BoldMT"/>
              </a:rPr>
              <a:t>(QAM)</a:t>
            </a:r>
            <a:r>
              <a:rPr dirty="0" sz="1800" b="1">
                <a:solidFill>
                  <a:srgbClr val="00b05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visits</a:t>
            </a:r>
          </a:p>
          <a:p>
            <a:pPr marL="5080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KG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ensure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</a:p>
          <a:p>
            <a:pPr marL="27940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quality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review</a:t>
            </a:r>
          </a:p>
          <a:p>
            <a:pPr marL="552449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VFDHN+Arial-BoldMT"/>
                <a:cs typeface="TVFDHN+Arial-BoldMT"/>
              </a:rPr>
              <a:t>procedures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47502" y="5252457"/>
            <a:ext cx="8040421" cy="1561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403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Ensure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availability,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suitability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effectiveness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resources</a:t>
            </a:r>
          </a:p>
          <a:p>
            <a:pPr marL="0" marR="0">
              <a:lnSpc>
                <a:spcPts val="2136"/>
              </a:lnSpc>
              <a:spcBef>
                <a:spcPts val="5068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Provide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Final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Feedback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to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KG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leadership.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2224" y="458658"/>
            <a:ext cx="1048482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kindergartens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reviews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process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and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203864"/>
                </a:solidFill>
                <a:latin typeface="TVFDHN+Arial-BoldMT"/>
                <a:cs typeface="TVFDHN+Arial-BoldMT"/>
              </a:rPr>
              <a:t>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6991" y="1959780"/>
            <a:ext cx="6698140" cy="62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BQA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Sends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review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draft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report</a:t>
            </a:r>
            <a:r>
              <a:rPr dirty="0" sz="2000" spc="-13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(Maximum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of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4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weeks)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3860" y="2097652"/>
            <a:ext cx="1283754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Stage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0654" y="2402452"/>
            <a:ext cx="1791673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Post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review</a:t>
            </a:r>
          </a:p>
          <a:p>
            <a:pPr marL="1270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procedures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6992" y="2995701"/>
            <a:ext cx="8878378" cy="652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KG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comments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on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factual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information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draft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report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shares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52742" y="3305821"/>
            <a:ext cx="3013881" cy="600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BQA</a:t>
            </a:r>
            <a:r>
              <a:rPr dirty="0" sz="2000" spc="-107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(within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5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days)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66991" y="4065170"/>
            <a:ext cx="7306372" cy="944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KG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submits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action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plans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to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implement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given</a:t>
            </a:r>
          </a:p>
          <a:p>
            <a:pPr marL="28575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recommendations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share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with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BQA</a:t>
            </a:r>
            <a:r>
              <a:rPr dirty="0" sz="2000" spc="-1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(within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4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 </a:t>
            </a:r>
            <a:r>
              <a:rPr dirty="0" sz="1600">
                <a:solidFill>
                  <a:srgbClr val="c00000"/>
                </a:solidFill>
                <a:latin typeface="BJOITF+ArialMT"/>
                <a:cs typeface="BJOITF+ArialMT"/>
              </a:rPr>
              <a:t>weeks)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8572" y="4603400"/>
            <a:ext cx="207267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TVFDHN+Arial-BoldMT"/>
                <a:cs typeface="TVFDHN+Arial-BoldMT"/>
              </a:rPr>
              <a:t>No</a:t>
            </a:r>
            <a:r>
              <a:rPr dirty="0" sz="2000" b="1">
                <a:solidFill>
                  <a:srgbClr val="ff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VFDHN+Arial-BoldMT"/>
                <a:cs typeface="TVFDHN+Arial-BoldMT"/>
              </a:rPr>
              <a:t>judgments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3004" y="5213000"/>
            <a:ext cx="228527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Review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Reports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66991" y="5204917"/>
            <a:ext cx="7839915" cy="9558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BJOITF+ArialMT"/>
                <a:cs typeface="BJOITF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review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report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is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shared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via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BQA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website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after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Cabinet</a:t>
            </a:r>
          </a:p>
          <a:p>
            <a:pPr marL="285750" marR="0">
              <a:lnSpc>
                <a:spcPts val="2083"/>
              </a:lnSpc>
              <a:spcBef>
                <a:spcPts val="30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JOITF+ArialMT"/>
                <a:cs typeface="BJOITF+ArialMT"/>
              </a:rPr>
              <a:t>endorsement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342" y="358711"/>
            <a:ext cx="760574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Suggested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procedures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to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fill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SEF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26500" y="1582327"/>
            <a:ext cx="1903689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78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2)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Planning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according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8149" y="1634785"/>
            <a:ext cx="287709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656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1)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Forming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Self-Evaluation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team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4173" y="1648970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16872" y="1623807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VFDHN+Arial-BoldMT"/>
                <a:cs typeface="TVFDHN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03431" y="2191927"/>
            <a:ext cx="275136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Framework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aspects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97067" y="2882785"/>
            <a:ext cx="2753429" cy="1167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VFDHN+Arial-BoldMT"/>
                <a:cs typeface="TVFDHN+Arial-BoldMT"/>
              </a:rPr>
              <a:t>4</a:t>
            </a:r>
            <a:r>
              <a:rPr dirty="0" sz="3600" spc="11276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VFDHN+Arial-BoldMT"/>
                <a:cs typeface="TVFDHN+Arial-BoldMT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989" y="2984386"/>
            <a:ext cx="3616242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4)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Critical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look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evaluate</a:t>
            </a:r>
          </a:p>
          <a:p>
            <a:pPr marL="160337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strengths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areas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for</a:t>
            </a:r>
          </a:p>
          <a:p>
            <a:pPr marL="27305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development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in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every</a:t>
            </a:r>
          </a:p>
          <a:p>
            <a:pPr marL="1168399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aspect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7375" y="3046008"/>
            <a:ext cx="3177758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06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3)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Collecting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data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and</a:t>
            </a:r>
          </a:p>
          <a:p>
            <a:pPr marL="112712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information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every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TVFDHN+Arial-BoldMT"/>
                <a:cs typeface="TVFDHN+Arial-BoldMT"/>
              </a:rPr>
              <a:t>criteria</a:t>
            </a:r>
            <a:r>
              <a:rPr dirty="0" sz="2000" spc="-17" b="1">
                <a:solidFill>
                  <a:srgbClr val="ff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every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aspect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58689" y="4314657"/>
            <a:ext cx="9400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VFDHN+Arial-BoldMT"/>
                <a:cs typeface="TVFDHN+Arial-BoldMT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14880" y="5000020"/>
            <a:ext cx="2918755" cy="9487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764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5)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Filling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</a:p>
          <a:p>
            <a:pPr marL="0" marR="0">
              <a:lnSpc>
                <a:spcPts val="2083"/>
              </a:lnSpc>
              <a:spcBef>
                <a:spcPts val="30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Self-Evaluation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Form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4154" y="6018832"/>
            <a:ext cx="284763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Upload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it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the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VFDHN+Arial-BoldMT"/>
                <a:cs typeface="TVFDHN+Arial-BoldMT"/>
              </a:rPr>
              <a:t>HUB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9762" y="311867"/>
            <a:ext cx="737112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Common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mistakes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in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filling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the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3200">
                <a:solidFill>
                  <a:srgbClr val="203864"/>
                </a:solidFill>
                <a:latin typeface="BJOITF+ArialMT"/>
                <a:cs typeface="BJOITF+ArialMT"/>
              </a:rPr>
              <a:t>SEF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2757" y="2161174"/>
            <a:ext cx="297733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Done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individually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7049" y="2147069"/>
            <a:ext cx="299653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Lack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examples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7049" y="4007191"/>
            <a:ext cx="3131868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Extreme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brevity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or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verbosity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9531" y="4280845"/>
            <a:ext cx="309671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Unrealistic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writing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2742" y="5436190"/>
            <a:ext cx="318175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Descriptive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VFDHN+Arial-BoldMT"/>
                <a:cs typeface="TVFDHN+Arial-BoldMT"/>
              </a:rPr>
              <a:t>writing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0850" y="1142848"/>
            <a:ext cx="806064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Reflect: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What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are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they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key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positives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areas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for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development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0849" y="1821462"/>
            <a:ext cx="56958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97b26"/>
                </a:solidFill>
                <a:latin typeface="BJOITF+ArialMT"/>
                <a:cs typeface="BJOITF+ArialMT"/>
              </a:rPr>
              <a:t>Aspect</a:t>
            </a:r>
            <a:r>
              <a:rPr dirty="0" sz="18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397b26"/>
                </a:solidFill>
                <a:latin typeface="BJOITF+ArialMT"/>
                <a:cs typeface="BJOITF+ArialMT"/>
              </a:rPr>
              <a:t>1:</a:t>
            </a:r>
            <a:r>
              <a:rPr dirty="0" sz="1800">
                <a:solidFill>
                  <a:srgbClr val="397b26"/>
                </a:solidFill>
                <a:latin typeface="BJOITF+ArialMT"/>
                <a:cs typeface="BJOITF+ArialMT"/>
              </a:rPr>
              <a:t> 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Children's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Growth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and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15345b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86055" y="2034465"/>
            <a:ext cx="1749970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TVFDHN+Arial-BoldMT"/>
                <a:cs typeface="TVFDHN+Arial-BoldMT"/>
              </a:rPr>
              <a:t>SEF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2602" y="2685015"/>
            <a:ext cx="685821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1.1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Children’s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Social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and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Emotional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e64125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2250" y="3611156"/>
            <a:ext cx="11251909" cy="94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1.1.1</a:t>
            </a:r>
            <a:r>
              <a:rPr dirty="0" sz="2400" spc="664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Social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Skills</a:t>
            </a:r>
            <a:r>
              <a:rPr dirty="0" sz="2400" spc="-165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(Engagement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activities,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interaction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with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others,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showing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confidence,</a:t>
            </a:r>
          </a:p>
          <a:p>
            <a:pPr marL="0" marR="0">
              <a:lnSpc>
                <a:spcPts val="1875"/>
              </a:lnSpc>
              <a:spcBef>
                <a:spcPts val="298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cooperating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building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friendships).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2250" y="4495076"/>
            <a:ext cx="11797850" cy="954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1.1.2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Behavior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and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Wellbeing</a:t>
            </a:r>
            <a:r>
              <a:rPr dirty="0" sz="2400" spc="-43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(Sense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self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identity,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Self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regulation,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resolve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conflicts</a:t>
            </a:r>
          </a:p>
          <a:p>
            <a:pPr marL="0" marR="0">
              <a:lnSpc>
                <a:spcPts val="1875"/>
              </a:lnSpc>
              <a:spcBef>
                <a:spcPts val="298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show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positive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values,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develop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empathy,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sense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safety).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2250" y="5378996"/>
            <a:ext cx="11845090" cy="953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1.1.3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Communication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Skills</a:t>
            </a:r>
            <a:r>
              <a:rPr dirty="0" sz="24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(Self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expression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thoughts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feelings,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active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listening,</a:t>
            </a:r>
            <a:r>
              <a:rPr dirty="0" sz="1800" spc="496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follow</a:t>
            </a:r>
          </a:p>
          <a:p>
            <a:pPr marL="0" marR="0">
              <a:lnSpc>
                <a:spcPts val="1875"/>
              </a:lnSpc>
              <a:spcBef>
                <a:spcPts val="298"/>
              </a:spcBef>
              <a:spcAft>
                <a:spcPts val="0"/>
              </a:spcAft>
            </a:pP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instructions,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and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engage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2060"/>
                </a:solidFill>
                <a:latin typeface="BJOITF+ArialMT"/>
                <a:cs typeface="BJOITF+ArialMT"/>
              </a:rPr>
              <a:t>conversations).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8702" y="2506552"/>
            <a:ext cx="422943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203864"/>
                </a:solidFill>
                <a:latin typeface="BJOITF+ArialMT"/>
                <a:cs typeface="BJOITF+ArialMT"/>
              </a:rPr>
              <a:t>Thank</a:t>
            </a:r>
            <a:r>
              <a:rPr dirty="0" sz="5400">
                <a:solidFill>
                  <a:srgbClr val="203864"/>
                </a:solidFill>
                <a:latin typeface="BJOITF+ArialMT"/>
                <a:cs typeface="BJOITF+ArialMT"/>
              </a:rPr>
              <a:t> </a:t>
            </a:r>
            <a:r>
              <a:rPr dirty="0" sz="5400">
                <a:solidFill>
                  <a:srgbClr val="203864"/>
                </a:solidFill>
                <a:latin typeface="BJOITF+ArialMT"/>
                <a:cs typeface="BJOITF+ArialMT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1443" y="4989043"/>
            <a:ext cx="210011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JOITF+ArialMT"/>
                <a:cs typeface="BJOITF+ArialMT"/>
              </a:rPr>
              <a:t>bqa</a:t>
            </a:r>
            <a:r>
              <a:rPr dirty="0" sz="24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BJOITF+ArialMT"/>
                <a:cs typeface="BJOITF+ArialMT"/>
              </a:rPr>
              <a:t>Bahrain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53833" y="4997274"/>
            <a:ext cx="178370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JOITF+ArialMT"/>
                <a:cs typeface="BJOITF+ArialMT"/>
              </a:rPr>
              <a:t>@bqa_bh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1643" y="5010722"/>
            <a:ext cx="271060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JOITF+ArialMT"/>
                <a:cs typeface="BJOITF+ArialMT"/>
              </a:rPr>
              <a:t>www.bqa.gov.bh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80656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Pillars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of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Early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Childhood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03" y="1054168"/>
            <a:ext cx="368089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Centrality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of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Play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80656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Pillars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of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Early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Childhood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02" y="1054168"/>
            <a:ext cx="4572974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Holistic</a:t>
            </a:r>
            <a:r>
              <a:rPr dirty="0" sz="3000" spc="83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80656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Pillars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of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Early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Childhood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431" y="1053842"/>
            <a:ext cx="7684278" cy="9684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Nurturing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and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Inclusive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 </a:t>
            </a:r>
            <a:r>
              <a:rPr dirty="0" sz="3000" b="1">
                <a:solidFill>
                  <a:srgbClr val="148113"/>
                </a:solidFill>
                <a:latin typeface="TVFDHN+Arial-BoldMT"/>
                <a:cs typeface="TVFDHN+Arial-BoldMT"/>
              </a:rPr>
              <a:t>Environment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839" y="899328"/>
            <a:ext cx="1156325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Reflect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your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practices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kindergarten,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what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types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foster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three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pillars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ECE?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09211" y="4648728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62705" y="469166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35959" y="469166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17674" y="5066994"/>
            <a:ext cx="2606735" cy="82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Nurturing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Inclusive</a:t>
            </a:r>
          </a:p>
          <a:p>
            <a:pPr marL="514350" marR="0">
              <a:lnSpc>
                <a:spcPts val="1667"/>
              </a:lnSpc>
              <a:spcBef>
                <a:spcPts val="732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TVFDHN+Arial-BoldMT"/>
                <a:cs typeface="TVFDHN+Arial-BoldMT"/>
              </a:rPr>
              <a:t>Environment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0043" y="5150686"/>
            <a:ext cx="245393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Centrality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of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Play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7090" y="5163456"/>
            <a:ext cx="26709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Holistic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03" y="899328"/>
            <a:ext cx="49933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covering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pillars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9063" y="3519329"/>
            <a:ext cx="357481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Matching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pictures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to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sounds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84407" y="3519329"/>
            <a:ext cx="332761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Creating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shapes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with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sand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8016" y="453212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5354" y="4991145"/>
            <a:ext cx="2453932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Centrality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of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VFDHN+Arial-BoldMT"/>
                <a:cs typeface="TVFDHN+Arial-BoldMT"/>
              </a:rPr>
              <a:t>Play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73913" y="6089726"/>
            <a:ext cx="204257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Building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blocks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92142" y="6089726"/>
            <a:ext cx="227140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Free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outdoor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play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903" y="246255"/>
            <a:ext cx="241529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Activity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 </a:t>
            </a:r>
            <a:r>
              <a:rPr dirty="0" sz="3200" b="1">
                <a:solidFill>
                  <a:srgbClr val="15345b"/>
                </a:solidFill>
                <a:latin typeface="TVFDHN+Arial-BoldMT"/>
                <a:cs typeface="TVFDHN+Arial-BoldMT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903" y="899328"/>
            <a:ext cx="499333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Sample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activities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covering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pillars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BJOITF+ArialMT"/>
                <a:cs typeface="BJOITF+ArialMT"/>
              </a:rPr>
              <a:t>ECE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83463" y="3519329"/>
            <a:ext cx="16251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Pair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activity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7348" y="3532099"/>
            <a:ext cx="402283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Assembling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pieces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to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create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600" b="1">
                <a:solidFill>
                  <a:srgbClr val="397b26"/>
                </a:solidFill>
                <a:latin typeface="TVFDHN+Arial-BoldMT"/>
                <a:cs typeface="TVFDHN+Arial-BoldMT"/>
              </a:rPr>
              <a:t>shapes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4343" y="4532125"/>
            <a:ext cx="391697" cy="484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BJOITF+ArialMT"/>
                <a:cs typeface="BJOITF+Arial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5474" y="5003915"/>
            <a:ext cx="267096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Holistic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VFDHN+Arial-BoldMT"/>
                <a:cs typeface="TVFDHN+Arial-BoldMT"/>
              </a:rPr>
              <a:t>Development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58013" y="6089726"/>
            <a:ext cx="247371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Outdoor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group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play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06343" y="6089726"/>
            <a:ext cx="379380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Express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opinions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and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 </a:t>
            </a:r>
            <a:r>
              <a:rPr dirty="0" sz="1800" b="1">
                <a:solidFill>
                  <a:srgbClr val="397b26"/>
                </a:solidFill>
                <a:latin typeface="TVFDHN+Arial-BoldMT"/>
                <a:cs typeface="TVFDHN+Arial-BoldMT"/>
              </a:rPr>
              <a:t>feelings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2025-02-02T04:19:57-07:00</dcterms:modified>
</cp:coreProperties>
</file>